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5"/>
  </p:sldMasterIdLst>
  <p:notesMasterIdLst>
    <p:notesMasterId r:id="rId59"/>
  </p:notesMasterIdLst>
  <p:sldIdLst>
    <p:sldId id="303" r:id="rId6"/>
    <p:sldId id="287" r:id="rId7"/>
    <p:sldId id="288" r:id="rId8"/>
    <p:sldId id="305" r:id="rId9"/>
    <p:sldId id="292" r:id="rId10"/>
    <p:sldId id="293" r:id="rId11"/>
    <p:sldId id="299" r:id="rId12"/>
    <p:sldId id="306" r:id="rId13"/>
    <p:sldId id="307" r:id="rId14"/>
    <p:sldId id="309" r:id="rId15"/>
    <p:sldId id="313" r:id="rId16"/>
    <p:sldId id="328" r:id="rId17"/>
    <p:sldId id="308" r:id="rId18"/>
    <p:sldId id="310" r:id="rId19"/>
    <p:sldId id="312" r:id="rId20"/>
    <p:sldId id="348" r:id="rId21"/>
    <p:sldId id="315" r:id="rId22"/>
    <p:sldId id="314" r:id="rId23"/>
    <p:sldId id="344" r:id="rId24"/>
    <p:sldId id="317" r:id="rId25"/>
    <p:sldId id="318" r:id="rId26"/>
    <p:sldId id="319" r:id="rId27"/>
    <p:sldId id="347" r:id="rId28"/>
    <p:sldId id="320" r:id="rId29"/>
    <p:sldId id="345" r:id="rId30"/>
    <p:sldId id="346" r:id="rId31"/>
    <p:sldId id="323" r:id="rId32"/>
    <p:sldId id="329" r:id="rId33"/>
    <p:sldId id="324" r:id="rId34"/>
    <p:sldId id="325" r:id="rId35"/>
    <p:sldId id="326" r:id="rId36"/>
    <p:sldId id="333" r:id="rId37"/>
    <p:sldId id="334" r:id="rId38"/>
    <p:sldId id="383" r:id="rId39"/>
    <p:sldId id="327" r:id="rId40"/>
    <p:sldId id="386" r:id="rId41"/>
    <p:sldId id="331" r:id="rId42"/>
    <p:sldId id="385" r:id="rId43"/>
    <p:sldId id="349" r:id="rId44"/>
    <p:sldId id="404" r:id="rId45"/>
    <p:sldId id="335" r:id="rId46"/>
    <p:sldId id="336" r:id="rId47"/>
    <p:sldId id="337" r:id="rId48"/>
    <p:sldId id="338" r:id="rId49"/>
    <p:sldId id="387" r:id="rId50"/>
    <p:sldId id="339" r:id="rId51"/>
    <p:sldId id="405" r:id="rId52"/>
    <p:sldId id="341" r:id="rId53"/>
    <p:sldId id="342" r:id="rId54"/>
    <p:sldId id="343" r:id="rId55"/>
    <p:sldId id="406" r:id="rId56"/>
    <p:sldId id="382" r:id="rId57"/>
    <p:sldId id="286" r:id="rId58"/>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4161"/>
    <a:srgbClr val="153D6E"/>
    <a:srgbClr val="0C2C52"/>
    <a:srgbClr val="D01384"/>
    <a:srgbClr val="7E4792"/>
    <a:srgbClr val="F5E273"/>
    <a:srgbClr val="82C8E4"/>
    <a:srgbClr val="4992CD"/>
    <a:srgbClr val="2D6B96"/>
    <a:srgbClr val="CF17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78" autoAdjust="0"/>
    <p:restoredTop sz="71865"/>
  </p:normalViewPr>
  <p:slideViewPr>
    <p:cSldViewPr snapToGrid="0">
      <p:cViewPr varScale="1">
        <p:scale>
          <a:sx n="103" d="100"/>
          <a:sy n="103" d="100"/>
        </p:scale>
        <p:origin x="560" y="168"/>
      </p:cViewPr>
      <p:guideLst/>
    </p:cSldViewPr>
  </p:slideViewPr>
  <p:notesTextViewPr>
    <p:cViewPr>
      <p:scale>
        <a:sx n="105" d="100"/>
        <a:sy n="105" d="100"/>
      </p:scale>
      <p:origin x="0" y="0"/>
    </p:cViewPr>
  </p:notesTextViewPr>
  <p:notesViewPr>
    <p:cSldViewPr snapToGrid="0">
      <p:cViewPr varScale="1">
        <p:scale>
          <a:sx n="79" d="100"/>
          <a:sy n="79" d="100"/>
        </p:scale>
        <p:origin x="2976" y="2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5" Type="http://schemas.openxmlformats.org/officeDocument/2006/relationships/slideMaster" Target="slideMasters/slideMaster1.xml"/><Relationship Id="rId61" Type="http://schemas.openxmlformats.org/officeDocument/2006/relationships/viewProps" Target="viewProp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notesMaster" Target="notesMasters/notesMaster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9D5A4C-C746-5E42-8819-AF5D12256B42}" type="doc">
      <dgm:prSet loTypeId="urn:microsoft.com/office/officeart/2005/8/layout/matrix3" loCatId="matrix" qsTypeId="urn:microsoft.com/office/officeart/2005/8/quickstyle/simple1" qsCatId="simple" csTypeId="urn:microsoft.com/office/officeart/2005/8/colors/accent0_3" csCatId="mainScheme" phldr="1"/>
      <dgm:spPr/>
      <dgm:t>
        <a:bodyPr/>
        <a:lstStyle/>
        <a:p>
          <a:endParaRPr lang="en-US"/>
        </a:p>
      </dgm:t>
    </dgm:pt>
    <dgm:pt modelId="{8A0BF830-3AAB-F744-BA40-365BAF4B4F43}">
      <dgm:prSet custT="1"/>
      <dgm:spPr>
        <a:solidFill>
          <a:srgbClr val="0C2C52"/>
        </a:solidFill>
      </dgm:spPr>
      <dgm:t>
        <a:bodyPr/>
        <a:lstStyle/>
        <a:p>
          <a:r>
            <a:rPr lang="en-US" sz="1600" dirty="0"/>
            <a:t>Gain an overview of elements to establish a CSIRT</a:t>
          </a:r>
          <a:endParaRPr lang="en-GB" sz="1600" dirty="0"/>
        </a:p>
      </dgm:t>
    </dgm:pt>
    <dgm:pt modelId="{912AF611-C423-F542-9022-E0F14024D9DC}" type="parTrans" cxnId="{F0E059D7-BCCE-0349-B6F0-34048A186981}">
      <dgm:prSet/>
      <dgm:spPr/>
      <dgm:t>
        <a:bodyPr/>
        <a:lstStyle/>
        <a:p>
          <a:endParaRPr lang="en-US"/>
        </a:p>
      </dgm:t>
    </dgm:pt>
    <dgm:pt modelId="{BA3BE346-BDAA-7D45-AF0E-BEC98DB396E9}" type="sibTrans" cxnId="{F0E059D7-BCCE-0349-B6F0-34048A186981}">
      <dgm:prSet/>
      <dgm:spPr/>
      <dgm:t>
        <a:bodyPr/>
        <a:lstStyle/>
        <a:p>
          <a:endParaRPr lang="en-US"/>
        </a:p>
      </dgm:t>
    </dgm:pt>
    <dgm:pt modelId="{CAFB22CB-A314-9845-A8E9-A2E0239B1DF8}">
      <dgm:prSet custT="1"/>
      <dgm:spPr>
        <a:solidFill>
          <a:srgbClr val="0C2C52"/>
        </a:solidFill>
      </dgm:spPr>
      <dgm:t>
        <a:bodyPr/>
        <a:lstStyle/>
        <a:p>
          <a:r>
            <a:rPr lang="en-US" sz="1600" dirty="0"/>
            <a:t>Discuss where  a CSIRT sits within an </a:t>
          </a:r>
          <a:r>
            <a:rPr lang="en-US" sz="1600" dirty="0" err="1"/>
            <a:t>organisation</a:t>
          </a:r>
          <a:endParaRPr lang="en-GB" sz="1600" dirty="0"/>
        </a:p>
      </dgm:t>
    </dgm:pt>
    <dgm:pt modelId="{78936984-D4A4-CF47-A364-4E035EA0D35C}" type="parTrans" cxnId="{031D413A-AF40-0943-A466-3D6E6578D1E7}">
      <dgm:prSet/>
      <dgm:spPr/>
      <dgm:t>
        <a:bodyPr/>
        <a:lstStyle/>
        <a:p>
          <a:endParaRPr lang="en-US"/>
        </a:p>
      </dgm:t>
    </dgm:pt>
    <dgm:pt modelId="{FA43827D-93C6-2542-8F3B-FF856FF9EB20}" type="sibTrans" cxnId="{031D413A-AF40-0943-A466-3D6E6578D1E7}">
      <dgm:prSet/>
      <dgm:spPr/>
      <dgm:t>
        <a:bodyPr/>
        <a:lstStyle/>
        <a:p>
          <a:endParaRPr lang="en-US"/>
        </a:p>
      </dgm:t>
    </dgm:pt>
    <dgm:pt modelId="{933C951E-764C-724B-AEF8-A14904DDBBAA}">
      <dgm:prSet custT="1"/>
      <dgm:spPr>
        <a:solidFill>
          <a:srgbClr val="0C2C52"/>
        </a:solidFill>
      </dgm:spPr>
      <dgm:t>
        <a:bodyPr/>
        <a:lstStyle/>
        <a:p>
          <a:r>
            <a:rPr lang="en-US" sz="1600" dirty="0"/>
            <a:t>Know how to get started</a:t>
          </a:r>
          <a:endParaRPr lang="en-GB" sz="1300" dirty="0"/>
        </a:p>
      </dgm:t>
    </dgm:pt>
    <dgm:pt modelId="{FB27DB0F-80DC-FD4F-AF86-C61A25B162FC}" type="parTrans" cxnId="{D26AAEC7-6577-7B4B-93ED-09D4E31F5A84}">
      <dgm:prSet/>
      <dgm:spPr/>
      <dgm:t>
        <a:bodyPr/>
        <a:lstStyle/>
        <a:p>
          <a:endParaRPr lang="en-US"/>
        </a:p>
      </dgm:t>
    </dgm:pt>
    <dgm:pt modelId="{FAD6AEFA-90D2-F74E-ACE4-F02E441AA579}" type="sibTrans" cxnId="{D26AAEC7-6577-7B4B-93ED-09D4E31F5A84}">
      <dgm:prSet/>
      <dgm:spPr/>
      <dgm:t>
        <a:bodyPr/>
        <a:lstStyle/>
        <a:p>
          <a:endParaRPr lang="en-US"/>
        </a:p>
      </dgm:t>
    </dgm:pt>
    <dgm:pt modelId="{B0951CDE-42FD-E842-B022-1682289F6C74}">
      <dgm:prSet custT="1"/>
      <dgm:spPr>
        <a:solidFill>
          <a:srgbClr val="0C2C52"/>
        </a:solidFill>
      </dgm:spPr>
      <dgm:t>
        <a:bodyPr/>
        <a:lstStyle/>
        <a:p>
          <a:r>
            <a:rPr lang="en-US" sz="1600" dirty="0"/>
            <a:t>Understand key reference documents to help you</a:t>
          </a:r>
          <a:endParaRPr lang="en-GB" sz="1600" dirty="0"/>
        </a:p>
      </dgm:t>
    </dgm:pt>
    <dgm:pt modelId="{1F7E2D11-A6EE-584F-B113-CA28B1109957}" type="parTrans" cxnId="{61F1949D-ED52-5F4F-81EF-2ED9DF940E1C}">
      <dgm:prSet/>
      <dgm:spPr/>
      <dgm:t>
        <a:bodyPr/>
        <a:lstStyle/>
        <a:p>
          <a:endParaRPr lang="en-US"/>
        </a:p>
      </dgm:t>
    </dgm:pt>
    <dgm:pt modelId="{28CB6D8C-6712-F34B-B34B-606DE51272EE}" type="sibTrans" cxnId="{61F1949D-ED52-5F4F-81EF-2ED9DF940E1C}">
      <dgm:prSet/>
      <dgm:spPr/>
      <dgm:t>
        <a:bodyPr/>
        <a:lstStyle/>
        <a:p>
          <a:endParaRPr lang="en-US"/>
        </a:p>
      </dgm:t>
    </dgm:pt>
    <dgm:pt modelId="{41F4CAE2-D89E-3548-9A45-9B03C6C10368}" type="pres">
      <dgm:prSet presAssocID="{649D5A4C-C746-5E42-8819-AF5D12256B42}" presName="matrix" presStyleCnt="0">
        <dgm:presLayoutVars>
          <dgm:chMax val="1"/>
          <dgm:dir/>
          <dgm:resizeHandles val="exact"/>
        </dgm:presLayoutVars>
      </dgm:prSet>
      <dgm:spPr/>
    </dgm:pt>
    <dgm:pt modelId="{32F0950B-7E01-3548-96E4-38C2FCB2E7F2}" type="pres">
      <dgm:prSet presAssocID="{649D5A4C-C746-5E42-8819-AF5D12256B42}" presName="diamond" presStyleLbl="bgShp" presStyleIdx="0" presStyleCnt="1"/>
      <dgm:spPr/>
    </dgm:pt>
    <dgm:pt modelId="{BC133AF1-93BC-4946-ABBD-0CAD24A8632A}" type="pres">
      <dgm:prSet presAssocID="{649D5A4C-C746-5E42-8819-AF5D12256B42}" presName="quad1" presStyleLbl="node1" presStyleIdx="0" presStyleCnt="4" custScaleX="111680" custScaleY="109717" custLinFactNeighborX="-7768" custLinFactNeighborY="-12621">
        <dgm:presLayoutVars>
          <dgm:chMax val="0"/>
          <dgm:chPref val="0"/>
          <dgm:bulletEnabled val="1"/>
        </dgm:presLayoutVars>
      </dgm:prSet>
      <dgm:spPr/>
    </dgm:pt>
    <dgm:pt modelId="{CA8DBD8E-CF94-594B-A935-9012C1746F79}" type="pres">
      <dgm:prSet presAssocID="{649D5A4C-C746-5E42-8819-AF5D12256B42}" presName="quad2" presStyleLbl="node1" presStyleIdx="1" presStyleCnt="4" custScaleX="109717" custScaleY="109717" custLinFactNeighborY="-11651">
        <dgm:presLayoutVars>
          <dgm:chMax val="0"/>
          <dgm:chPref val="0"/>
          <dgm:bulletEnabled val="1"/>
        </dgm:presLayoutVars>
      </dgm:prSet>
      <dgm:spPr/>
    </dgm:pt>
    <dgm:pt modelId="{782E3500-4F0D-3C48-9A23-AB1E8E43AAA4}" type="pres">
      <dgm:prSet presAssocID="{649D5A4C-C746-5E42-8819-AF5D12256B42}" presName="quad3" presStyleLbl="node1" presStyleIdx="2" presStyleCnt="4" custScaleX="109739" custScaleY="109717" custLinFactNeighborX="-6908" custLinFactNeighborY="971">
        <dgm:presLayoutVars>
          <dgm:chMax val="0"/>
          <dgm:chPref val="0"/>
          <dgm:bulletEnabled val="1"/>
        </dgm:presLayoutVars>
      </dgm:prSet>
      <dgm:spPr/>
    </dgm:pt>
    <dgm:pt modelId="{3A93E391-62AD-414D-982B-989458E22FA1}" type="pres">
      <dgm:prSet presAssocID="{649D5A4C-C746-5E42-8819-AF5D12256B42}" presName="quad4" presStyleLbl="node1" presStyleIdx="3" presStyleCnt="4" custScaleX="109717" custScaleY="109717">
        <dgm:presLayoutVars>
          <dgm:chMax val="0"/>
          <dgm:chPref val="0"/>
          <dgm:bulletEnabled val="1"/>
        </dgm:presLayoutVars>
      </dgm:prSet>
      <dgm:spPr/>
    </dgm:pt>
  </dgm:ptLst>
  <dgm:cxnLst>
    <dgm:cxn modelId="{07433E39-E8FF-C743-98FD-628F1652979B}" type="presOf" srcId="{CAFB22CB-A314-9845-A8E9-A2E0239B1DF8}" destId="{CA8DBD8E-CF94-594B-A935-9012C1746F79}" srcOrd="0" destOrd="0" presId="urn:microsoft.com/office/officeart/2005/8/layout/matrix3"/>
    <dgm:cxn modelId="{031D413A-AF40-0943-A466-3D6E6578D1E7}" srcId="{649D5A4C-C746-5E42-8819-AF5D12256B42}" destId="{CAFB22CB-A314-9845-A8E9-A2E0239B1DF8}" srcOrd="1" destOrd="0" parTransId="{78936984-D4A4-CF47-A364-4E035EA0D35C}" sibTransId="{FA43827D-93C6-2542-8F3B-FF856FF9EB20}"/>
    <dgm:cxn modelId="{61F1949D-ED52-5F4F-81EF-2ED9DF940E1C}" srcId="{649D5A4C-C746-5E42-8819-AF5D12256B42}" destId="{B0951CDE-42FD-E842-B022-1682289F6C74}" srcOrd="3" destOrd="0" parTransId="{1F7E2D11-A6EE-584F-B113-CA28B1109957}" sibTransId="{28CB6D8C-6712-F34B-B34B-606DE51272EE}"/>
    <dgm:cxn modelId="{4019B1A3-A867-B348-A419-1845E18BD9BC}" type="presOf" srcId="{8A0BF830-3AAB-F744-BA40-365BAF4B4F43}" destId="{BC133AF1-93BC-4946-ABBD-0CAD24A8632A}" srcOrd="0" destOrd="0" presId="urn:microsoft.com/office/officeart/2005/8/layout/matrix3"/>
    <dgm:cxn modelId="{99680FC2-06CD-8B4B-8FB9-21FC3CACCBE2}" type="presOf" srcId="{B0951CDE-42FD-E842-B022-1682289F6C74}" destId="{3A93E391-62AD-414D-982B-989458E22FA1}" srcOrd="0" destOrd="0" presId="urn:microsoft.com/office/officeart/2005/8/layout/matrix3"/>
    <dgm:cxn modelId="{D26AAEC7-6577-7B4B-93ED-09D4E31F5A84}" srcId="{649D5A4C-C746-5E42-8819-AF5D12256B42}" destId="{933C951E-764C-724B-AEF8-A14904DDBBAA}" srcOrd="2" destOrd="0" parTransId="{FB27DB0F-80DC-FD4F-AF86-C61A25B162FC}" sibTransId="{FAD6AEFA-90D2-F74E-ACE4-F02E441AA579}"/>
    <dgm:cxn modelId="{F0E059D7-BCCE-0349-B6F0-34048A186981}" srcId="{649D5A4C-C746-5E42-8819-AF5D12256B42}" destId="{8A0BF830-3AAB-F744-BA40-365BAF4B4F43}" srcOrd="0" destOrd="0" parTransId="{912AF611-C423-F542-9022-E0F14024D9DC}" sibTransId="{BA3BE346-BDAA-7D45-AF0E-BEC98DB396E9}"/>
    <dgm:cxn modelId="{B52B86D9-4952-344A-8909-37E2891BDCA0}" type="presOf" srcId="{649D5A4C-C746-5E42-8819-AF5D12256B42}" destId="{41F4CAE2-D89E-3548-9A45-9B03C6C10368}" srcOrd="0" destOrd="0" presId="urn:microsoft.com/office/officeart/2005/8/layout/matrix3"/>
    <dgm:cxn modelId="{7F72A5E3-FCF3-AA49-B055-26303E18300A}" type="presOf" srcId="{933C951E-764C-724B-AEF8-A14904DDBBAA}" destId="{782E3500-4F0D-3C48-9A23-AB1E8E43AAA4}" srcOrd="0" destOrd="0" presId="urn:microsoft.com/office/officeart/2005/8/layout/matrix3"/>
    <dgm:cxn modelId="{438F1D04-31AD-784D-A7EB-217FB038FEF3}" type="presParOf" srcId="{41F4CAE2-D89E-3548-9A45-9B03C6C10368}" destId="{32F0950B-7E01-3548-96E4-38C2FCB2E7F2}" srcOrd="0" destOrd="0" presId="urn:microsoft.com/office/officeart/2005/8/layout/matrix3"/>
    <dgm:cxn modelId="{F2A983D3-F45E-5A42-903D-039060F6D56C}" type="presParOf" srcId="{41F4CAE2-D89E-3548-9A45-9B03C6C10368}" destId="{BC133AF1-93BC-4946-ABBD-0CAD24A8632A}" srcOrd="1" destOrd="0" presId="urn:microsoft.com/office/officeart/2005/8/layout/matrix3"/>
    <dgm:cxn modelId="{16AF4469-7544-B442-B663-C66E73A5B04C}" type="presParOf" srcId="{41F4CAE2-D89E-3548-9A45-9B03C6C10368}" destId="{CA8DBD8E-CF94-594B-A935-9012C1746F79}" srcOrd="2" destOrd="0" presId="urn:microsoft.com/office/officeart/2005/8/layout/matrix3"/>
    <dgm:cxn modelId="{C5986103-ACE7-0343-A22D-E559B745F617}" type="presParOf" srcId="{41F4CAE2-D89E-3548-9A45-9B03C6C10368}" destId="{782E3500-4F0D-3C48-9A23-AB1E8E43AAA4}" srcOrd="3" destOrd="0" presId="urn:microsoft.com/office/officeart/2005/8/layout/matrix3"/>
    <dgm:cxn modelId="{D00BF484-5542-F742-83F3-E157BEE4590D}" type="presParOf" srcId="{41F4CAE2-D89E-3548-9A45-9B03C6C10368}" destId="{3A93E391-62AD-414D-982B-989458E22FA1}"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7816639-2BD2-4D45-8A6B-395C886ACA7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1CE5633D-904B-A34D-96C2-AC441D4BED1C}">
      <dgm:prSet/>
      <dgm:spPr>
        <a:solidFill>
          <a:srgbClr val="0C2C52"/>
        </a:solidFill>
      </dgm:spPr>
      <dgm:t>
        <a:bodyPr/>
        <a:lstStyle/>
        <a:p>
          <a:r>
            <a:rPr lang="en-GB" dirty="0"/>
            <a:t>Why CSIRT ?</a:t>
          </a:r>
        </a:p>
      </dgm:t>
    </dgm:pt>
    <dgm:pt modelId="{86D4378B-0C51-0549-9D27-6F6E3017D89B}" type="parTrans" cxnId="{840EA5F3-DDEB-CD42-97C2-8AC1C872C992}">
      <dgm:prSet/>
      <dgm:spPr/>
      <dgm:t>
        <a:bodyPr/>
        <a:lstStyle/>
        <a:p>
          <a:endParaRPr lang="en-US"/>
        </a:p>
      </dgm:t>
    </dgm:pt>
    <dgm:pt modelId="{31D831FC-A56F-064F-9A97-A4FD43830D6C}" type="sibTrans" cxnId="{840EA5F3-DDEB-CD42-97C2-8AC1C872C992}">
      <dgm:prSet/>
      <dgm:spPr/>
      <dgm:t>
        <a:bodyPr/>
        <a:lstStyle/>
        <a:p>
          <a:endParaRPr lang="en-US"/>
        </a:p>
      </dgm:t>
    </dgm:pt>
    <dgm:pt modelId="{4A62A597-AACF-4F44-A35A-B16CE207AB79}">
      <dgm:prSet/>
      <dgm:spPr>
        <a:solidFill>
          <a:srgbClr val="D01384"/>
        </a:solidFill>
      </dgm:spPr>
      <dgm:t>
        <a:bodyPr/>
        <a:lstStyle/>
        <a:p>
          <a:r>
            <a:rPr lang="en-GB" dirty="0"/>
            <a:t>Starting Points &amp; Basics</a:t>
          </a:r>
        </a:p>
      </dgm:t>
    </dgm:pt>
    <dgm:pt modelId="{B03DCC16-3576-1947-A424-97AEF00B6E6C}" type="parTrans" cxnId="{00671221-989B-1A41-ACAC-7E56FDFFE002}">
      <dgm:prSet/>
      <dgm:spPr/>
      <dgm:t>
        <a:bodyPr/>
        <a:lstStyle/>
        <a:p>
          <a:endParaRPr lang="en-US"/>
        </a:p>
      </dgm:t>
    </dgm:pt>
    <dgm:pt modelId="{B7C651ED-E961-2E4D-AB46-9BB11E7B01E5}" type="sibTrans" cxnId="{00671221-989B-1A41-ACAC-7E56FDFFE002}">
      <dgm:prSet/>
      <dgm:spPr/>
      <dgm:t>
        <a:bodyPr/>
        <a:lstStyle/>
        <a:p>
          <a:endParaRPr lang="en-US"/>
        </a:p>
      </dgm:t>
    </dgm:pt>
    <dgm:pt modelId="{1040FA75-FA9F-6C49-8F22-FC69C3776CE4}">
      <dgm:prSet/>
      <dgm:spPr>
        <a:solidFill>
          <a:srgbClr val="2D6B96"/>
        </a:solidFill>
      </dgm:spPr>
      <dgm:t>
        <a:bodyPr/>
        <a:lstStyle/>
        <a:p>
          <a:r>
            <a:rPr lang="en-GB" dirty="0"/>
            <a:t>Basics &amp; Exercise</a:t>
          </a:r>
        </a:p>
      </dgm:t>
    </dgm:pt>
    <dgm:pt modelId="{C3F94724-A8BA-564B-8B98-C9072ED73629}" type="parTrans" cxnId="{B47D9FF4-D838-E84A-B620-1DE7329AD3F4}">
      <dgm:prSet/>
      <dgm:spPr/>
      <dgm:t>
        <a:bodyPr/>
        <a:lstStyle/>
        <a:p>
          <a:endParaRPr lang="en-US"/>
        </a:p>
      </dgm:t>
    </dgm:pt>
    <dgm:pt modelId="{46C70D1A-0935-BB4F-8047-6E050EBFD672}" type="sibTrans" cxnId="{B47D9FF4-D838-E84A-B620-1DE7329AD3F4}">
      <dgm:prSet/>
      <dgm:spPr/>
      <dgm:t>
        <a:bodyPr/>
        <a:lstStyle/>
        <a:p>
          <a:endParaRPr lang="en-US"/>
        </a:p>
      </dgm:t>
    </dgm:pt>
    <dgm:pt modelId="{A8E69F1A-92B3-704F-AB8F-3EFE31392C62}">
      <dgm:prSet/>
      <dgm:spPr>
        <a:solidFill>
          <a:srgbClr val="7E4792"/>
        </a:solidFill>
      </dgm:spPr>
      <dgm:t>
        <a:bodyPr/>
        <a:lstStyle/>
        <a:p>
          <a:r>
            <a:rPr lang="en-GB" dirty="0"/>
            <a:t>Organisational Factors</a:t>
          </a:r>
        </a:p>
      </dgm:t>
    </dgm:pt>
    <dgm:pt modelId="{E37AFED3-B301-2049-875F-CAD758D443E0}" type="parTrans" cxnId="{42CE9AB0-A0D1-7347-8D75-49BA456AE28F}">
      <dgm:prSet/>
      <dgm:spPr/>
      <dgm:t>
        <a:bodyPr/>
        <a:lstStyle/>
        <a:p>
          <a:endParaRPr lang="en-US"/>
        </a:p>
      </dgm:t>
    </dgm:pt>
    <dgm:pt modelId="{7CDD9A0C-6042-8844-A92C-18462A52D10F}" type="sibTrans" cxnId="{42CE9AB0-A0D1-7347-8D75-49BA456AE28F}">
      <dgm:prSet/>
      <dgm:spPr/>
      <dgm:t>
        <a:bodyPr/>
        <a:lstStyle/>
        <a:p>
          <a:endParaRPr lang="en-US"/>
        </a:p>
      </dgm:t>
    </dgm:pt>
    <dgm:pt modelId="{34FEA32E-A628-0647-A9D4-93CC3D034CFD}">
      <dgm:prSet/>
      <dgm:spPr/>
      <dgm:t>
        <a:bodyPr/>
        <a:lstStyle/>
        <a:p>
          <a:r>
            <a:rPr lang="en-GB" dirty="0"/>
            <a:t>Human Factors</a:t>
          </a:r>
        </a:p>
      </dgm:t>
    </dgm:pt>
    <dgm:pt modelId="{7BF66E8C-C647-A94C-8298-73F254354E3E}" type="parTrans" cxnId="{09455274-E545-6448-9843-22762162143D}">
      <dgm:prSet/>
      <dgm:spPr/>
      <dgm:t>
        <a:bodyPr/>
        <a:lstStyle/>
        <a:p>
          <a:endParaRPr lang="en-US"/>
        </a:p>
      </dgm:t>
    </dgm:pt>
    <dgm:pt modelId="{8906A183-D868-5E4A-B6C1-E79AAE3966BF}" type="sibTrans" cxnId="{09455274-E545-6448-9843-22762162143D}">
      <dgm:prSet/>
      <dgm:spPr/>
      <dgm:t>
        <a:bodyPr/>
        <a:lstStyle/>
        <a:p>
          <a:endParaRPr lang="en-US"/>
        </a:p>
      </dgm:t>
    </dgm:pt>
    <dgm:pt modelId="{AE050678-AAA3-0840-849B-CDA5BD6623F7}">
      <dgm:prSet/>
      <dgm:spPr>
        <a:solidFill>
          <a:srgbClr val="C00000"/>
        </a:solidFill>
      </dgm:spPr>
      <dgm:t>
        <a:bodyPr/>
        <a:lstStyle/>
        <a:p>
          <a:r>
            <a:rPr lang="en-GB" dirty="0"/>
            <a:t>Wrap-up</a:t>
          </a:r>
        </a:p>
      </dgm:t>
    </dgm:pt>
    <dgm:pt modelId="{64366278-F586-3A44-8DC9-4A103096C42C}" type="parTrans" cxnId="{59D18C77-7D7A-2244-9660-2C0CD59DC6D4}">
      <dgm:prSet/>
      <dgm:spPr/>
      <dgm:t>
        <a:bodyPr/>
        <a:lstStyle/>
        <a:p>
          <a:endParaRPr lang="en-US"/>
        </a:p>
      </dgm:t>
    </dgm:pt>
    <dgm:pt modelId="{8E8CB311-634A-8F49-9299-1383C889B114}" type="sibTrans" cxnId="{59D18C77-7D7A-2244-9660-2C0CD59DC6D4}">
      <dgm:prSet/>
      <dgm:spPr/>
      <dgm:t>
        <a:bodyPr/>
        <a:lstStyle/>
        <a:p>
          <a:endParaRPr lang="en-US"/>
        </a:p>
      </dgm:t>
    </dgm:pt>
    <dgm:pt modelId="{B05D437F-C7A0-4E4B-BA07-84074C0B6607}" type="pres">
      <dgm:prSet presAssocID="{A7816639-2BD2-4D45-8A6B-395C886ACA75}" presName="Name0" presStyleCnt="0">
        <dgm:presLayoutVars>
          <dgm:chMax val="7"/>
          <dgm:chPref val="7"/>
          <dgm:dir/>
        </dgm:presLayoutVars>
      </dgm:prSet>
      <dgm:spPr/>
    </dgm:pt>
    <dgm:pt modelId="{1281FC21-1076-4247-919D-049F23D9BDAF}" type="pres">
      <dgm:prSet presAssocID="{A7816639-2BD2-4D45-8A6B-395C886ACA75}" presName="Name1" presStyleCnt="0"/>
      <dgm:spPr/>
    </dgm:pt>
    <dgm:pt modelId="{1E990065-ED71-7949-8E8A-811DA05ABADD}" type="pres">
      <dgm:prSet presAssocID="{A7816639-2BD2-4D45-8A6B-395C886ACA75}" presName="cycle" presStyleCnt="0"/>
      <dgm:spPr/>
    </dgm:pt>
    <dgm:pt modelId="{D3261C86-FD08-334A-8A21-5AD4B129D2BE}" type="pres">
      <dgm:prSet presAssocID="{A7816639-2BD2-4D45-8A6B-395C886ACA75}" presName="srcNode" presStyleLbl="node1" presStyleIdx="0" presStyleCnt="6"/>
      <dgm:spPr/>
    </dgm:pt>
    <dgm:pt modelId="{A2EE5ECD-FC4F-E740-A098-35257F70D158}" type="pres">
      <dgm:prSet presAssocID="{A7816639-2BD2-4D45-8A6B-395C886ACA75}" presName="conn" presStyleLbl="parChTrans1D2" presStyleIdx="0" presStyleCnt="1"/>
      <dgm:spPr/>
    </dgm:pt>
    <dgm:pt modelId="{87E9060F-1167-AB4C-B0F9-ADB82536C25B}" type="pres">
      <dgm:prSet presAssocID="{A7816639-2BD2-4D45-8A6B-395C886ACA75}" presName="extraNode" presStyleLbl="node1" presStyleIdx="0" presStyleCnt="6"/>
      <dgm:spPr/>
    </dgm:pt>
    <dgm:pt modelId="{B19927F8-295E-F440-9CD6-FE9BE632FCE0}" type="pres">
      <dgm:prSet presAssocID="{A7816639-2BD2-4D45-8A6B-395C886ACA75}" presName="dstNode" presStyleLbl="node1" presStyleIdx="0" presStyleCnt="6"/>
      <dgm:spPr/>
    </dgm:pt>
    <dgm:pt modelId="{20F570F9-10D1-9244-922C-BC988476554B}" type="pres">
      <dgm:prSet presAssocID="{1CE5633D-904B-A34D-96C2-AC441D4BED1C}" presName="text_1" presStyleLbl="node1" presStyleIdx="0" presStyleCnt="6">
        <dgm:presLayoutVars>
          <dgm:bulletEnabled val="1"/>
        </dgm:presLayoutVars>
      </dgm:prSet>
      <dgm:spPr/>
    </dgm:pt>
    <dgm:pt modelId="{76527790-C8C6-7F4D-B1B7-904D722B9947}" type="pres">
      <dgm:prSet presAssocID="{1CE5633D-904B-A34D-96C2-AC441D4BED1C}" presName="accent_1" presStyleCnt="0"/>
      <dgm:spPr/>
    </dgm:pt>
    <dgm:pt modelId="{3C508BEB-ADCC-A547-998C-864EBDE2FD07}" type="pres">
      <dgm:prSet presAssocID="{1CE5633D-904B-A34D-96C2-AC441D4BED1C}" presName="accentRepeatNode" presStyleLbl="solidFgAcc1" presStyleIdx="0" presStyleCnt="6"/>
      <dgm:spPr/>
    </dgm:pt>
    <dgm:pt modelId="{92C8F2BF-4B6C-B643-90BA-ADDBACD351C1}" type="pres">
      <dgm:prSet presAssocID="{4A62A597-AACF-4F44-A35A-B16CE207AB79}" presName="text_2" presStyleLbl="node1" presStyleIdx="1" presStyleCnt="6">
        <dgm:presLayoutVars>
          <dgm:bulletEnabled val="1"/>
        </dgm:presLayoutVars>
      </dgm:prSet>
      <dgm:spPr/>
    </dgm:pt>
    <dgm:pt modelId="{1A219EBB-0870-7141-AE43-47A236A3AC9C}" type="pres">
      <dgm:prSet presAssocID="{4A62A597-AACF-4F44-A35A-B16CE207AB79}" presName="accent_2" presStyleCnt="0"/>
      <dgm:spPr/>
    </dgm:pt>
    <dgm:pt modelId="{39B6F8BA-B123-A946-ACAC-2825692EE7B5}" type="pres">
      <dgm:prSet presAssocID="{4A62A597-AACF-4F44-A35A-B16CE207AB79}" presName="accentRepeatNode" presStyleLbl="solidFgAcc1" presStyleIdx="1" presStyleCnt="6"/>
      <dgm:spPr/>
    </dgm:pt>
    <dgm:pt modelId="{B646C7C7-32F8-D740-87CF-D78BE2D379DF}" type="pres">
      <dgm:prSet presAssocID="{1040FA75-FA9F-6C49-8F22-FC69C3776CE4}" presName="text_3" presStyleLbl="node1" presStyleIdx="2" presStyleCnt="6">
        <dgm:presLayoutVars>
          <dgm:bulletEnabled val="1"/>
        </dgm:presLayoutVars>
      </dgm:prSet>
      <dgm:spPr/>
    </dgm:pt>
    <dgm:pt modelId="{D4AD60A1-EAB0-DA40-B05A-D9C578EF7194}" type="pres">
      <dgm:prSet presAssocID="{1040FA75-FA9F-6C49-8F22-FC69C3776CE4}" presName="accent_3" presStyleCnt="0"/>
      <dgm:spPr/>
    </dgm:pt>
    <dgm:pt modelId="{664B4C3A-9FBE-4543-93E9-846E60762690}" type="pres">
      <dgm:prSet presAssocID="{1040FA75-FA9F-6C49-8F22-FC69C3776CE4}" presName="accentRepeatNode" presStyleLbl="solidFgAcc1" presStyleIdx="2" presStyleCnt="6"/>
      <dgm:spPr/>
    </dgm:pt>
    <dgm:pt modelId="{98B7C4A4-C92D-D642-A4DA-30D15BF46A3D}" type="pres">
      <dgm:prSet presAssocID="{A8E69F1A-92B3-704F-AB8F-3EFE31392C62}" presName="text_4" presStyleLbl="node1" presStyleIdx="3" presStyleCnt="6">
        <dgm:presLayoutVars>
          <dgm:bulletEnabled val="1"/>
        </dgm:presLayoutVars>
      </dgm:prSet>
      <dgm:spPr/>
    </dgm:pt>
    <dgm:pt modelId="{4C820CCF-AC02-8342-93D8-E1FB63DE059F}" type="pres">
      <dgm:prSet presAssocID="{A8E69F1A-92B3-704F-AB8F-3EFE31392C62}" presName="accent_4" presStyleCnt="0"/>
      <dgm:spPr/>
    </dgm:pt>
    <dgm:pt modelId="{9FCCA26D-583E-2B48-AACD-D1F5629565FA}" type="pres">
      <dgm:prSet presAssocID="{A8E69F1A-92B3-704F-AB8F-3EFE31392C62}" presName="accentRepeatNode" presStyleLbl="solidFgAcc1" presStyleIdx="3" presStyleCnt="6"/>
      <dgm:spPr/>
    </dgm:pt>
    <dgm:pt modelId="{BABA1FF3-826E-3B47-BC7E-F4CB5F00BCC8}" type="pres">
      <dgm:prSet presAssocID="{34FEA32E-A628-0647-A9D4-93CC3D034CFD}" presName="text_5" presStyleLbl="node1" presStyleIdx="4" presStyleCnt="6">
        <dgm:presLayoutVars>
          <dgm:bulletEnabled val="1"/>
        </dgm:presLayoutVars>
      </dgm:prSet>
      <dgm:spPr/>
    </dgm:pt>
    <dgm:pt modelId="{AA1967C0-AAAD-D646-8DD1-DEC976A9D673}" type="pres">
      <dgm:prSet presAssocID="{34FEA32E-A628-0647-A9D4-93CC3D034CFD}" presName="accent_5" presStyleCnt="0"/>
      <dgm:spPr/>
    </dgm:pt>
    <dgm:pt modelId="{6B50B1DC-954F-3440-8426-CB5210B589AA}" type="pres">
      <dgm:prSet presAssocID="{34FEA32E-A628-0647-A9D4-93CC3D034CFD}" presName="accentRepeatNode" presStyleLbl="solidFgAcc1" presStyleIdx="4" presStyleCnt="6"/>
      <dgm:spPr/>
    </dgm:pt>
    <dgm:pt modelId="{0DB68CFF-516E-3B46-AC68-1E76E0AE263B}" type="pres">
      <dgm:prSet presAssocID="{AE050678-AAA3-0840-849B-CDA5BD6623F7}" presName="text_6" presStyleLbl="node1" presStyleIdx="5" presStyleCnt="6">
        <dgm:presLayoutVars>
          <dgm:bulletEnabled val="1"/>
        </dgm:presLayoutVars>
      </dgm:prSet>
      <dgm:spPr/>
    </dgm:pt>
    <dgm:pt modelId="{8DF10FF1-265A-4544-AF16-B6706DBAB56F}" type="pres">
      <dgm:prSet presAssocID="{AE050678-AAA3-0840-849B-CDA5BD6623F7}" presName="accent_6" presStyleCnt="0"/>
      <dgm:spPr/>
    </dgm:pt>
    <dgm:pt modelId="{DCDEDE1B-9745-9742-8ECB-E36582F70081}" type="pres">
      <dgm:prSet presAssocID="{AE050678-AAA3-0840-849B-CDA5BD6623F7}" presName="accentRepeatNode" presStyleLbl="solidFgAcc1" presStyleIdx="5" presStyleCnt="6"/>
      <dgm:spPr/>
    </dgm:pt>
  </dgm:ptLst>
  <dgm:cxnLst>
    <dgm:cxn modelId="{CD04AC02-3FA9-964F-ADE4-1E090CEC3065}" type="presOf" srcId="{4A62A597-AACF-4F44-A35A-B16CE207AB79}" destId="{92C8F2BF-4B6C-B643-90BA-ADDBACD351C1}" srcOrd="0" destOrd="0" presId="urn:microsoft.com/office/officeart/2008/layout/VerticalCurvedList"/>
    <dgm:cxn modelId="{02DBF206-9A67-7F43-9F16-57F017A20F4E}" type="presOf" srcId="{1040FA75-FA9F-6C49-8F22-FC69C3776CE4}" destId="{B646C7C7-32F8-D740-87CF-D78BE2D379DF}" srcOrd="0" destOrd="0" presId="urn:microsoft.com/office/officeart/2008/layout/VerticalCurvedList"/>
    <dgm:cxn modelId="{00671221-989B-1A41-ACAC-7E56FDFFE002}" srcId="{A7816639-2BD2-4D45-8A6B-395C886ACA75}" destId="{4A62A597-AACF-4F44-A35A-B16CE207AB79}" srcOrd="1" destOrd="0" parTransId="{B03DCC16-3576-1947-A424-97AEF00B6E6C}" sibTransId="{B7C651ED-E961-2E4D-AB46-9BB11E7B01E5}"/>
    <dgm:cxn modelId="{2BAB2B58-3245-8940-BEFA-0FEAEE3864F6}" type="presOf" srcId="{34FEA32E-A628-0647-A9D4-93CC3D034CFD}" destId="{BABA1FF3-826E-3B47-BC7E-F4CB5F00BCC8}" srcOrd="0" destOrd="0" presId="urn:microsoft.com/office/officeart/2008/layout/VerticalCurvedList"/>
    <dgm:cxn modelId="{04F22571-9A7D-404D-80FF-A1B90C71E3FE}" type="presOf" srcId="{1CE5633D-904B-A34D-96C2-AC441D4BED1C}" destId="{20F570F9-10D1-9244-922C-BC988476554B}" srcOrd="0" destOrd="0" presId="urn:microsoft.com/office/officeart/2008/layout/VerticalCurvedList"/>
    <dgm:cxn modelId="{09455274-E545-6448-9843-22762162143D}" srcId="{A7816639-2BD2-4D45-8A6B-395C886ACA75}" destId="{34FEA32E-A628-0647-A9D4-93CC3D034CFD}" srcOrd="4" destOrd="0" parTransId="{7BF66E8C-C647-A94C-8298-73F254354E3E}" sibTransId="{8906A183-D868-5E4A-B6C1-E79AAE3966BF}"/>
    <dgm:cxn modelId="{59D18C77-7D7A-2244-9660-2C0CD59DC6D4}" srcId="{A7816639-2BD2-4D45-8A6B-395C886ACA75}" destId="{AE050678-AAA3-0840-849B-CDA5BD6623F7}" srcOrd="5" destOrd="0" parTransId="{64366278-F586-3A44-8DC9-4A103096C42C}" sibTransId="{8E8CB311-634A-8F49-9299-1383C889B114}"/>
    <dgm:cxn modelId="{258C237D-9D55-1547-B8CE-5A0C9920A3AA}" type="presOf" srcId="{A7816639-2BD2-4D45-8A6B-395C886ACA75}" destId="{B05D437F-C7A0-4E4B-BA07-84074C0B6607}" srcOrd="0" destOrd="0" presId="urn:microsoft.com/office/officeart/2008/layout/VerticalCurvedList"/>
    <dgm:cxn modelId="{33FACEA2-AC43-E14D-BAE3-5B18662F0C61}" type="presOf" srcId="{31D831FC-A56F-064F-9A97-A4FD43830D6C}" destId="{A2EE5ECD-FC4F-E740-A098-35257F70D158}" srcOrd="0" destOrd="0" presId="urn:microsoft.com/office/officeart/2008/layout/VerticalCurvedList"/>
    <dgm:cxn modelId="{7AF246AC-79D2-B546-9430-08C3A49344EB}" type="presOf" srcId="{AE050678-AAA3-0840-849B-CDA5BD6623F7}" destId="{0DB68CFF-516E-3B46-AC68-1E76E0AE263B}" srcOrd="0" destOrd="0" presId="urn:microsoft.com/office/officeart/2008/layout/VerticalCurvedList"/>
    <dgm:cxn modelId="{42CE9AB0-A0D1-7347-8D75-49BA456AE28F}" srcId="{A7816639-2BD2-4D45-8A6B-395C886ACA75}" destId="{A8E69F1A-92B3-704F-AB8F-3EFE31392C62}" srcOrd="3" destOrd="0" parTransId="{E37AFED3-B301-2049-875F-CAD758D443E0}" sibTransId="{7CDD9A0C-6042-8844-A92C-18462A52D10F}"/>
    <dgm:cxn modelId="{452513F3-A47D-9447-A5FC-2C80BAD82BBF}" type="presOf" srcId="{A8E69F1A-92B3-704F-AB8F-3EFE31392C62}" destId="{98B7C4A4-C92D-D642-A4DA-30D15BF46A3D}" srcOrd="0" destOrd="0" presId="urn:microsoft.com/office/officeart/2008/layout/VerticalCurvedList"/>
    <dgm:cxn modelId="{840EA5F3-DDEB-CD42-97C2-8AC1C872C992}" srcId="{A7816639-2BD2-4D45-8A6B-395C886ACA75}" destId="{1CE5633D-904B-A34D-96C2-AC441D4BED1C}" srcOrd="0" destOrd="0" parTransId="{86D4378B-0C51-0549-9D27-6F6E3017D89B}" sibTransId="{31D831FC-A56F-064F-9A97-A4FD43830D6C}"/>
    <dgm:cxn modelId="{B47D9FF4-D838-E84A-B620-1DE7329AD3F4}" srcId="{A7816639-2BD2-4D45-8A6B-395C886ACA75}" destId="{1040FA75-FA9F-6C49-8F22-FC69C3776CE4}" srcOrd="2" destOrd="0" parTransId="{C3F94724-A8BA-564B-8B98-C9072ED73629}" sibTransId="{46C70D1A-0935-BB4F-8047-6E050EBFD672}"/>
    <dgm:cxn modelId="{5428CBF6-268E-4449-AE2D-D98155A29A14}" type="presParOf" srcId="{B05D437F-C7A0-4E4B-BA07-84074C0B6607}" destId="{1281FC21-1076-4247-919D-049F23D9BDAF}" srcOrd="0" destOrd="0" presId="urn:microsoft.com/office/officeart/2008/layout/VerticalCurvedList"/>
    <dgm:cxn modelId="{291160F3-C6C5-F046-AD17-AE80E2CD37FD}" type="presParOf" srcId="{1281FC21-1076-4247-919D-049F23D9BDAF}" destId="{1E990065-ED71-7949-8E8A-811DA05ABADD}" srcOrd="0" destOrd="0" presId="urn:microsoft.com/office/officeart/2008/layout/VerticalCurvedList"/>
    <dgm:cxn modelId="{7CD720E5-423C-194C-919C-3A52EF6185D2}" type="presParOf" srcId="{1E990065-ED71-7949-8E8A-811DA05ABADD}" destId="{D3261C86-FD08-334A-8A21-5AD4B129D2BE}" srcOrd="0" destOrd="0" presId="urn:microsoft.com/office/officeart/2008/layout/VerticalCurvedList"/>
    <dgm:cxn modelId="{9593EEFE-B718-294F-95E0-9C1CFB120DA6}" type="presParOf" srcId="{1E990065-ED71-7949-8E8A-811DA05ABADD}" destId="{A2EE5ECD-FC4F-E740-A098-35257F70D158}" srcOrd="1" destOrd="0" presId="urn:microsoft.com/office/officeart/2008/layout/VerticalCurvedList"/>
    <dgm:cxn modelId="{2D0048A9-C8A5-1249-911F-5C30727AC50F}" type="presParOf" srcId="{1E990065-ED71-7949-8E8A-811DA05ABADD}" destId="{87E9060F-1167-AB4C-B0F9-ADB82536C25B}" srcOrd="2" destOrd="0" presId="urn:microsoft.com/office/officeart/2008/layout/VerticalCurvedList"/>
    <dgm:cxn modelId="{0C290C1C-7959-634A-86DD-25EC43083717}" type="presParOf" srcId="{1E990065-ED71-7949-8E8A-811DA05ABADD}" destId="{B19927F8-295E-F440-9CD6-FE9BE632FCE0}" srcOrd="3" destOrd="0" presId="urn:microsoft.com/office/officeart/2008/layout/VerticalCurvedList"/>
    <dgm:cxn modelId="{9C5655E7-2CC2-B943-A2C5-D7722A0A596A}" type="presParOf" srcId="{1281FC21-1076-4247-919D-049F23D9BDAF}" destId="{20F570F9-10D1-9244-922C-BC988476554B}" srcOrd="1" destOrd="0" presId="urn:microsoft.com/office/officeart/2008/layout/VerticalCurvedList"/>
    <dgm:cxn modelId="{B9DFDF8F-3A60-C147-936E-B7E9FCD29F99}" type="presParOf" srcId="{1281FC21-1076-4247-919D-049F23D9BDAF}" destId="{76527790-C8C6-7F4D-B1B7-904D722B9947}" srcOrd="2" destOrd="0" presId="urn:microsoft.com/office/officeart/2008/layout/VerticalCurvedList"/>
    <dgm:cxn modelId="{548FE1F9-2A51-824F-9DEA-B0A5601E2FBF}" type="presParOf" srcId="{76527790-C8C6-7F4D-B1B7-904D722B9947}" destId="{3C508BEB-ADCC-A547-998C-864EBDE2FD07}" srcOrd="0" destOrd="0" presId="urn:microsoft.com/office/officeart/2008/layout/VerticalCurvedList"/>
    <dgm:cxn modelId="{47570CBF-DABE-2D44-8B66-D64DCEBC8099}" type="presParOf" srcId="{1281FC21-1076-4247-919D-049F23D9BDAF}" destId="{92C8F2BF-4B6C-B643-90BA-ADDBACD351C1}" srcOrd="3" destOrd="0" presId="urn:microsoft.com/office/officeart/2008/layout/VerticalCurvedList"/>
    <dgm:cxn modelId="{E9F6FDFA-F149-9249-9189-E722B87C0745}" type="presParOf" srcId="{1281FC21-1076-4247-919D-049F23D9BDAF}" destId="{1A219EBB-0870-7141-AE43-47A236A3AC9C}" srcOrd="4" destOrd="0" presId="urn:microsoft.com/office/officeart/2008/layout/VerticalCurvedList"/>
    <dgm:cxn modelId="{24FB632E-8C3E-5644-87F8-F89A8A71DCC9}" type="presParOf" srcId="{1A219EBB-0870-7141-AE43-47A236A3AC9C}" destId="{39B6F8BA-B123-A946-ACAC-2825692EE7B5}" srcOrd="0" destOrd="0" presId="urn:microsoft.com/office/officeart/2008/layout/VerticalCurvedList"/>
    <dgm:cxn modelId="{1DA7258C-9A95-5F42-8820-E8467DB3EBE2}" type="presParOf" srcId="{1281FC21-1076-4247-919D-049F23D9BDAF}" destId="{B646C7C7-32F8-D740-87CF-D78BE2D379DF}" srcOrd="5" destOrd="0" presId="urn:microsoft.com/office/officeart/2008/layout/VerticalCurvedList"/>
    <dgm:cxn modelId="{79F1DEBB-4666-2C4D-B0C9-1EAF5FCCA871}" type="presParOf" srcId="{1281FC21-1076-4247-919D-049F23D9BDAF}" destId="{D4AD60A1-EAB0-DA40-B05A-D9C578EF7194}" srcOrd="6" destOrd="0" presId="urn:microsoft.com/office/officeart/2008/layout/VerticalCurvedList"/>
    <dgm:cxn modelId="{98915D8D-6817-244C-9E8C-298B7E93AB38}" type="presParOf" srcId="{D4AD60A1-EAB0-DA40-B05A-D9C578EF7194}" destId="{664B4C3A-9FBE-4543-93E9-846E60762690}" srcOrd="0" destOrd="0" presId="urn:microsoft.com/office/officeart/2008/layout/VerticalCurvedList"/>
    <dgm:cxn modelId="{42BBB4BF-4665-244A-8F89-A3B0807A8412}" type="presParOf" srcId="{1281FC21-1076-4247-919D-049F23D9BDAF}" destId="{98B7C4A4-C92D-D642-A4DA-30D15BF46A3D}" srcOrd="7" destOrd="0" presId="urn:microsoft.com/office/officeart/2008/layout/VerticalCurvedList"/>
    <dgm:cxn modelId="{6E0D465F-AF68-0B4C-85D7-821998A80334}" type="presParOf" srcId="{1281FC21-1076-4247-919D-049F23D9BDAF}" destId="{4C820CCF-AC02-8342-93D8-E1FB63DE059F}" srcOrd="8" destOrd="0" presId="urn:microsoft.com/office/officeart/2008/layout/VerticalCurvedList"/>
    <dgm:cxn modelId="{4B1AC983-6994-364D-9F63-3323AF6D0E77}" type="presParOf" srcId="{4C820CCF-AC02-8342-93D8-E1FB63DE059F}" destId="{9FCCA26D-583E-2B48-AACD-D1F5629565FA}" srcOrd="0" destOrd="0" presId="urn:microsoft.com/office/officeart/2008/layout/VerticalCurvedList"/>
    <dgm:cxn modelId="{B89E93E8-B518-F344-B25A-45E9620D378F}" type="presParOf" srcId="{1281FC21-1076-4247-919D-049F23D9BDAF}" destId="{BABA1FF3-826E-3B47-BC7E-F4CB5F00BCC8}" srcOrd="9" destOrd="0" presId="urn:microsoft.com/office/officeart/2008/layout/VerticalCurvedList"/>
    <dgm:cxn modelId="{152714D3-9886-C74C-8915-D980B972BA7E}" type="presParOf" srcId="{1281FC21-1076-4247-919D-049F23D9BDAF}" destId="{AA1967C0-AAAD-D646-8DD1-DEC976A9D673}" srcOrd="10" destOrd="0" presId="urn:microsoft.com/office/officeart/2008/layout/VerticalCurvedList"/>
    <dgm:cxn modelId="{B4F2559B-FD7F-5E47-8482-7A85BD2CD611}" type="presParOf" srcId="{AA1967C0-AAAD-D646-8DD1-DEC976A9D673}" destId="{6B50B1DC-954F-3440-8426-CB5210B589AA}" srcOrd="0" destOrd="0" presId="urn:microsoft.com/office/officeart/2008/layout/VerticalCurvedList"/>
    <dgm:cxn modelId="{23D0B57D-1F60-C849-A0DD-0111F3FDB97A}" type="presParOf" srcId="{1281FC21-1076-4247-919D-049F23D9BDAF}" destId="{0DB68CFF-516E-3B46-AC68-1E76E0AE263B}" srcOrd="11" destOrd="0" presId="urn:microsoft.com/office/officeart/2008/layout/VerticalCurvedList"/>
    <dgm:cxn modelId="{F6C4A4B9-0758-2C48-A198-95B19FBA3BCC}" type="presParOf" srcId="{1281FC21-1076-4247-919D-049F23D9BDAF}" destId="{8DF10FF1-265A-4544-AF16-B6706DBAB56F}" srcOrd="12" destOrd="0" presId="urn:microsoft.com/office/officeart/2008/layout/VerticalCurvedList"/>
    <dgm:cxn modelId="{BBE602BA-1C1C-934F-BC52-445171C4D8C9}" type="presParOf" srcId="{8DF10FF1-265A-4544-AF16-B6706DBAB56F}" destId="{DCDEDE1B-9745-9742-8ECB-E36582F70081}"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49D5A4C-C746-5E42-8819-AF5D12256B42}" type="doc">
      <dgm:prSet loTypeId="urn:microsoft.com/office/officeart/2005/8/layout/matrix3" loCatId="matrix" qsTypeId="urn:microsoft.com/office/officeart/2005/8/quickstyle/simple1" qsCatId="simple" csTypeId="urn:microsoft.com/office/officeart/2005/8/colors/accent0_3" csCatId="mainScheme" phldr="1"/>
      <dgm:spPr/>
      <dgm:t>
        <a:bodyPr/>
        <a:lstStyle/>
        <a:p>
          <a:endParaRPr lang="en-US"/>
        </a:p>
      </dgm:t>
    </dgm:pt>
    <dgm:pt modelId="{8A0BF830-3AAB-F744-BA40-365BAF4B4F43}">
      <dgm:prSet custT="1"/>
      <dgm:spPr>
        <a:solidFill>
          <a:srgbClr val="0C2C52"/>
        </a:solidFill>
      </dgm:spPr>
      <dgm:t>
        <a:bodyPr/>
        <a:lstStyle/>
        <a:p>
          <a:r>
            <a:rPr lang="en-GB" sz="1700" dirty="0"/>
            <a:t>Organisation</a:t>
          </a:r>
        </a:p>
      </dgm:t>
    </dgm:pt>
    <dgm:pt modelId="{912AF611-C423-F542-9022-E0F14024D9DC}" type="parTrans" cxnId="{F0E059D7-BCCE-0349-B6F0-34048A186981}">
      <dgm:prSet/>
      <dgm:spPr/>
      <dgm:t>
        <a:bodyPr/>
        <a:lstStyle/>
        <a:p>
          <a:endParaRPr lang="en-US"/>
        </a:p>
      </dgm:t>
    </dgm:pt>
    <dgm:pt modelId="{BA3BE346-BDAA-7D45-AF0E-BEC98DB396E9}" type="sibTrans" cxnId="{F0E059D7-BCCE-0349-B6F0-34048A186981}">
      <dgm:prSet/>
      <dgm:spPr/>
      <dgm:t>
        <a:bodyPr/>
        <a:lstStyle/>
        <a:p>
          <a:endParaRPr lang="en-US"/>
        </a:p>
      </dgm:t>
    </dgm:pt>
    <dgm:pt modelId="{CAFB22CB-A314-9845-A8E9-A2E0239B1DF8}">
      <dgm:prSet custT="1"/>
      <dgm:spPr>
        <a:solidFill>
          <a:srgbClr val="0C2C52"/>
        </a:solidFill>
      </dgm:spPr>
      <dgm:t>
        <a:bodyPr/>
        <a:lstStyle/>
        <a:p>
          <a:r>
            <a:rPr lang="en-US" sz="1800" dirty="0"/>
            <a:t>Human</a:t>
          </a:r>
          <a:endParaRPr lang="en-GB" sz="1800" dirty="0"/>
        </a:p>
      </dgm:t>
    </dgm:pt>
    <dgm:pt modelId="{78936984-D4A4-CF47-A364-4E035EA0D35C}" type="parTrans" cxnId="{031D413A-AF40-0943-A466-3D6E6578D1E7}">
      <dgm:prSet/>
      <dgm:spPr/>
      <dgm:t>
        <a:bodyPr/>
        <a:lstStyle/>
        <a:p>
          <a:endParaRPr lang="en-US"/>
        </a:p>
      </dgm:t>
    </dgm:pt>
    <dgm:pt modelId="{FA43827D-93C6-2542-8F3B-FF856FF9EB20}" type="sibTrans" cxnId="{031D413A-AF40-0943-A466-3D6E6578D1E7}">
      <dgm:prSet/>
      <dgm:spPr/>
      <dgm:t>
        <a:bodyPr/>
        <a:lstStyle/>
        <a:p>
          <a:endParaRPr lang="en-US"/>
        </a:p>
      </dgm:t>
    </dgm:pt>
    <dgm:pt modelId="{933C951E-764C-724B-AEF8-A14904DDBBAA}">
      <dgm:prSet custT="1"/>
      <dgm:spPr>
        <a:solidFill>
          <a:srgbClr val="0C2C52">
            <a:alpha val="14000"/>
          </a:srgbClr>
        </a:solidFill>
      </dgm:spPr>
      <dgm:t>
        <a:bodyPr/>
        <a:lstStyle/>
        <a:p>
          <a:r>
            <a:rPr lang="en-US" sz="1800" dirty="0">
              <a:solidFill>
                <a:srgbClr val="0C2C52"/>
              </a:solidFill>
            </a:rPr>
            <a:t>Tools</a:t>
          </a:r>
          <a:r>
            <a:rPr lang="en-US" sz="1800" dirty="0"/>
            <a:t> </a:t>
          </a:r>
          <a:endParaRPr lang="en-GB" sz="1800" dirty="0"/>
        </a:p>
      </dgm:t>
    </dgm:pt>
    <dgm:pt modelId="{FB27DB0F-80DC-FD4F-AF86-C61A25B162FC}" type="parTrans" cxnId="{D26AAEC7-6577-7B4B-93ED-09D4E31F5A84}">
      <dgm:prSet/>
      <dgm:spPr/>
      <dgm:t>
        <a:bodyPr/>
        <a:lstStyle/>
        <a:p>
          <a:endParaRPr lang="en-US"/>
        </a:p>
      </dgm:t>
    </dgm:pt>
    <dgm:pt modelId="{FAD6AEFA-90D2-F74E-ACE4-F02E441AA579}" type="sibTrans" cxnId="{D26AAEC7-6577-7B4B-93ED-09D4E31F5A84}">
      <dgm:prSet/>
      <dgm:spPr/>
      <dgm:t>
        <a:bodyPr/>
        <a:lstStyle/>
        <a:p>
          <a:endParaRPr lang="en-US"/>
        </a:p>
      </dgm:t>
    </dgm:pt>
    <dgm:pt modelId="{B0951CDE-42FD-E842-B022-1682289F6C74}">
      <dgm:prSet custT="1"/>
      <dgm:spPr>
        <a:solidFill>
          <a:srgbClr val="0C2C52">
            <a:alpha val="14000"/>
          </a:srgbClr>
        </a:solidFill>
      </dgm:spPr>
      <dgm:t>
        <a:bodyPr/>
        <a:lstStyle/>
        <a:p>
          <a:r>
            <a:rPr lang="en-GB" sz="1800" dirty="0">
              <a:solidFill>
                <a:srgbClr val="0C2C52"/>
              </a:solidFill>
            </a:rPr>
            <a:t>Processes</a:t>
          </a:r>
        </a:p>
      </dgm:t>
    </dgm:pt>
    <dgm:pt modelId="{1F7E2D11-A6EE-584F-B113-CA28B1109957}" type="parTrans" cxnId="{61F1949D-ED52-5F4F-81EF-2ED9DF940E1C}">
      <dgm:prSet/>
      <dgm:spPr/>
      <dgm:t>
        <a:bodyPr/>
        <a:lstStyle/>
        <a:p>
          <a:endParaRPr lang="en-US"/>
        </a:p>
      </dgm:t>
    </dgm:pt>
    <dgm:pt modelId="{28CB6D8C-6712-F34B-B34B-606DE51272EE}" type="sibTrans" cxnId="{61F1949D-ED52-5F4F-81EF-2ED9DF940E1C}">
      <dgm:prSet/>
      <dgm:spPr/>
      <dgm:t>
        <a:bodyPr/>
        <a:lstStyle/>
        <a:p>
          <a:endParaRPr lang="en-US"/>
        </a:p>
      </dgm:t>
    </dgm:pt>
    <dgm:pt modelId="{41F4CAE2-D89E-3548-9A45-9B03C6C10368}" type="pres">
      <dgm:prSet presAssocID="{649D5A4C-C746-5E42-8819-AF5D12256B42}" presName="matrix" presStyleCnt="0">
        <dgm:presLayoutVars>
          <dgm:chMax val="1"/>
          <dgm:dir/>
          <dgm:resizeHandles val="exact"/>
        </dgm:presLayoutVars>
      </dgm:prSet>
      <dgm:spPr/>
    </dgm:pt>
    <dgm:pt modelId="{32F0950B-7E01-3548-96E4-38C2FCB2E7F2}" type="pres">
      <dgm:prSet presAssocID="{649D5A4C-C746-5E42-8819-AF5D12256B42}" presName="diamond" presStyleLbl="bgShp" presStyleIdx="0" presStyleCnt="1" custLinFactNeighborY="455"/>
      <dgm:spPr/>
    </dgm:pt>
    <dgm:pt modelId="{BC133AF1-93BC-4946-ABBD-0CAD24A8632A}" type="pres">
      <dgm:prSet presAssocID="{649D5A4C-C746-5E42-8819-AF5D12256B42}" presName="quad1" presStyleLbl="node1" presStyleIdx="0" presStyleCnt="4" custScaleX="111680" custScaleY="109717" custLinFactNeighborX="-5724" custLinFactNeighborY="-5529">
        <dgm:presLayoutVars>
          <dgm:chMax val="0"/>
          <dgm:chPref val="0"/>
          <dgm:bulletEnabled val="1"/>
        </dgm:presLayoutVars>
      </dgm:prSet>
      <dgm:spPr/>
    </dgm:pt>
    <dgm:pt modelId="{CA8DBD8E-CF94-594B-A935-9012C1746F79}" type="pres">
      <dgm:prSet presAssocID="{649D5A4C-C746-5E42-8819-AF5D12256B42}" presName="quad2" presStyleLbl="node1" presStyleIdx="1" presStyleCnt="4" custScaleX="109717" custScaleY="109717" custLinFactNeighborX="4376" custLinFactNeighborY="-4655">
        <dgm:presLayoutVars>
          <dgm:chMax val="0"/>
          <dgm:chPref val="0"/>
          <dgm:bulletEnabled val="1"/>
        </dgm:presLayoutVars>
      </dgm:prSet>
      <dgm:spPr/>
    </dgm:pt>
    <dgm:pt modelId="{782E3500-4F0D-3C48-9A23-AB1E8E43AAA4}" type="pres">
      <dgm:prSet presAssocID="{649D5A4C-C746-5E42-8819-AF5D12256B42}" presName="quad3" presStyleLbl="node1" presStyleIdx="2" presStyleCnt="4" custScaleX="109739" custScaleY="109717" custLinFactNeighborX="-3698" custLinFactNeighborY="4373">
        <dgm:presLayoutVars>
          <dgm:chMax val="0"/>
          <dgm:chPref val="0"/>
          <dgm:bulletEnabled val="1"/>
        </dgm:presLayoutVars>
      </dgm:prSet>
      <dgm:spPr/>
    </dgm:pt>
    <dgm:pt modelId="{3A93E391-62AD-414D-982B-989458E22FA1}" type="pres">
      <dgm:prSet presAssocID="{649D5A4C-C746-5E42-8819-AF5D12256B42}" presName="quad4" presStyleLbl="node1" presStyleIdx="3" presStyleCnt="4" custScaleX="109717" custScaleY="109717" custLinFactNeighborX="5446" custLinFactNeighborY="3498">
        <dgm:presLayoutVars>
          <dgm:chMax val="0"/>
          <dgm:chPref val="0"/>
          <dgm:bulletEnabled val="1"/>
        </dgm:presLayoutVars>
      </dgm:prSet>
      <dgm:spPr/>
    </dgm:pt>
  </dgm:ptLst>
  <dgm:cxnLst>
    <dgm:cxn modelId="{07433E39-E8FF-C743-98FD-628F1652979B}" type="presOf" srcId="{CAFB22CB-A314-9845-A8E9-A2E0239B1DF8}" destId="{CA8DBD8E-CF94-594B-A935-9012C1746F79}" srcOrd="0" destOrd="0" presId="urn:microsoft.com/office/officeart/2005/8/layout/matrix3"/>
    <dgm:cxn modelId="{031D413A-AF40-0943-A466-3D6E6578D1E7}" srcId="{649D5A4C-C746-5E42-8819-AF5D12256B42}" destId="{CAFB22CB-A314-9845-A8E9-A2E0239B1DF8}" srcOrd="1" destOrd="0" parTransId="{78936984-D4A4-CF47-A364-4E035EA0D35C}" sibTransId="{FA43827D-93C6-2542-8F3B-FF856FF9EB20}"/>
    <dgm:cxn modelId="{61F1949D-ED52-5F4F-81EF-2ED9DF940E1C}" srcId="{649D5A4C-C746-5E42-8819-AF5D12256B42}" destId="{B0951CDE-42FD-E842-B022-1682289F6C74}" srcOrd="3" destOrd="0" parTransId="{1F7E2D11-A6EE-584F-B113-CA28B1109957}" sibTransId="{28CB6D8C-6712-F34B-B34B-606DE51272EE}"/>
    <dgm:cxn modelId="{4019B1A3-A867-B348-A419-1845E18BD9BC}" type="presOf" srcId="{8A0BF830-3AAB-F744-BA40-365BAF4B4F43}" destId="{BC133AF1-93BC-4946-ABBD-0CAD24A8632A}" srcOrd="0" destOrd="0" presId="urn:microsoft.com/office/officeart/2005/8/layout/matrix3"/>
    <dgm:cxn modelId="{99680FC2-06CD-8B4B-8FB9-21FC3CACCBE2}" type="presOf" srcId="{B0951CDE-42FD-E842-B022-1682289F6C74}" destId="{3A93E391-62AD-414D-982B-989458E22FA1}" srcOrd="0" destOrd="0" presId="urn:microsoft.com/office/officeart/2005/8/layout/matrix3"/>
    <dgm:cxn modelId="{D26AAEC7-6577-7B4B-93ED-09D4E31F5A84}" srcId="{649D5A4C-C746-5E42-8819-AF5D12256B42}" destId="{933C951E-764C-724B-AEF8-A14904DDBBAA}" srcOrd="2" destOrd="0" parTransId="{FB27DB0F-80DC-FD4F-AF86-C61A25B162FC}" sibTransId="{FAD6AEFA-90D2-F74E-ACE4-F02E441AA579}"/>
    <dgm:cxn modelId="{F0E059D7-BCCE-0349-B6F0-34048A186981}" srcId="{649D5A4C-C746-5E42-8819-AF5D12256B42}" destId="{8A0BF830-3AAB-F744-BA40-365BAF4B4F43}" srcOrd="0" destOrd="0" parTransId="{912AF611-C423-F542-9022-E0F14024D9DC}" sibTransId="{BA3BE346-BDAA-7D45-AF0E-BEC98DB396E9}"/>
    <dgm:cxn modelId="{B52B86D9-4952-344A-8909-37E2891BDCA0}" type="presOf" srcId="{649D5A4C-C746-5E42-8819-AF5D12256B42}" destId="{41F4CAE2-D89E-3548-9A45-9B03C6C10368}" srcOrd="0" destOrd="0" presId="urn:microsoft.com/office/officeart/2005/8/layout/matrix3"/>
    <dgm:cxn modelId="{7F72A5E3-FCF3-AA49-B055-26303E18300A}" type="presOf" srcId="{933C951E-764C-724B-AEF8-A14904DDBBAA}" destId="{782E3500-4F0D-3C48-9A23-AB1E8E43AAA4}" srcOrd="0" destOrd="0" presId="urn:microsoft.com/office/officeart/2005/8/layout/matrix3"/>
    <dgm:cxn modelId="{438F1D04-31AD-784D-A7EB-217FB038FEF3}" type="presParOf" srcId="{41F4CAE2-D89E-3548-9A45-9B03C6C10368}" destId="{32F0950B-7E01-3548-96E4-38C2FCB2E7F2}" srcOrd="0" destOrd="0" presId="urn:microsoft.com/office/officeart/2005/8/layout/matrix3"/>
    <dgm:cxn modelId="{F2A983D3-F45E-5A42-903D-039060F6D56C}" type="presParOf" srcId="{41F4CAE2-D89E-3548-9A45-9B03C6C10368}" destId="{BC133AF1-93BC-4946-ABBD-0CAD24A8632A}" srcOrd="1" destOrd="0" presId="urn:microsoft.com/office/officeart/2005/8/layout/matrix3"/>
    <dgm:cxn modelId="{16AF4469-7544-B442-B663-C66E73A5B04C}" type="presParOf" srcId="{41F4CAE2-D89E-3548-9A45-9B03C6C10368}" destId="{CA8DBD8E-CF94-594B-A935-9012C1746F79}" srcOrd="2" destOrd="0" presId="urn:microsoft.com/office/officeart/2005/8/layout/matrix3"/>
    <dgm:cxn modelId="{C5986103-ACE7-0343-A22D-E559B745F617}" type="presParOf" srcId="{41F4CAE2-D89E-3548-9A45-9B03C6C10368}" destId="{782E3500-4F0D-3C48-9A23-AB1E8E43AAA4}" srcOrd="3" destOrd="0" presId="urn:microsoft.com/office/officeart/2005/8/layout/matrix3"/>
    <dgm:cxn modelId="{D00BF484-5542-F742-83F3-E157BEE4590D}" type="presParOf" srcId="{41F4CAE2-D89E-3548-9A45-9B03C6C10368}" destId="{3A93E391-62AD-414D-982B-989458E22FA1}"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12E423D-267C-7B4C-BF79-C5E4A23FEC9A}" type="doc">
      <dgm:prSet loTypeId="urn:microsoft.com/office/officeart/2005/8/layout/venn3" loCatId="list" qsTypeId="urn:microsoft.com/office/officeart/2005/8/quickstyle/simple1" qsCatId="simple" csTypeId="urn:microsoft.com/office/officeart/2005/8/colors/accent1_2" csCatId="accent1" phldr="1"/>
      <dgm:spPr/>
      <dgm:t>
        <a:bodyPr/>
        <a:lstStyle/>
        <a:p>
          <a:endParaRPr lang="en-US"/>
        </a:p>
      </dgm:t>
    </dgm:pt>
    <dgm:pt modelId="{F63881DB-07B1-8041-B5D0-C371B1DD245E}">
      <dgm:prSet/>
      <dgm:spPr/>
      <dgm:t>
        <a:bodyPr/>
        <a:lstStyle/>
        <a:p>
          <a:r>
            <a:rPr lang="en-US">
              <a:solidFill>
                <a:srgbClr val="0C2C52"/>
              </a:solidFill>
            </a:rPr>
            <a:t>Incident Types</a:t>
          </a:r>
          <a:endParaRPr lang="en-GB">
            <a:solidFill>
              <a:srgbClr val="0C2C52"/>
            </a:solidFill>
          </a:endParaRPr>
        </a:p>
      </dgm:t>
    </dgm:pt>
    <dgm:pt modelId="{DD7CC47F-02A4-514B-B3B4-F729820769EB}" type="parTrans" cxnId="{8E51A41E-F48F-2445-A175-FA0F344413C3}">
      <dgm:prSet/>
      <dgm:spPr/>
      <dgm:t>
        <a:bodyPr/>
        <a:lstStyle/>
        <a:p>
          <a:endParaRPr lang="en-US"/>
        </a:p>
      </dgm:t>
    </dgm:pt>
    <dgm:pt modelId="{F8B299F4-A946-BA40-BC14-C9FEF398FF3C}" type="sibTrans" cxnId="{8E51A41E-F48F-2445-A175-FA0F344413C3}">
      <dgm:prSet/>
      <dgm:spPr/>
      <dgm:t>
        <a:bodyPr/>
        <a:lstStyle/>
        <a:p>
          <a:endParaRPr lang="en-US"/>
        </a:p>
      </dgm:t>
    </dgm:pt>
    <dgm:pt modelId="{7D99981E-9C3D-F546-B253-25041635C690}">
      <dgm:prSet/>
      <dgm:spPr>
        <a:solidFill>
          <a:srgbClr val="2D6B96">
            <a:alpha val="50000"/>
          </a:srgbClr>
        </a:solidFill>
      </dgm:spPr>
      <dgm:t>
        <a:bodyPr/>
        <a:lstStyle/>
        <a:p>
          <a:r>
            <a:rPr lang="en-US" dirty="0">
              <a:solidFill>
                <a:srgbClr val="0C2C52"/>
              </a:solidFill>
            </a:rPr>
            <a:t>Incident Categories</a:t>
          </a:r>
          <a:endParaRPr lang="en-GB" dirty="0">
            <a:solidFill>
              <a:srgbClr val="0C2C52"/>
            </a:solidFill>
          </a:endParaRPr>
        </a:p>
      </dgm:t>
    </dgm:pt>
    <dgm:pt modelId="{9298DFF7-A852-D74C-9B0C-A8419E3AAF03}" type="parTrans" cxnId="{6E02FA74-8469-E744-981D-AF9333A85FDB}">
      <dgm:prSet/>
      <dgm:spPr/>
      <dgm:t>
        <a:bodyPr/>
        <a:lstStyle/>
        <a:p>
          <a:endParaRPr lang="en-US"/>
        </a:p>
      </dgm:t>
    </dgm:pt>
    <dgm:pt modelId="{01D45407-62E0-BE4C-9102-3B4DB4D1275A}" type="sibTrans" cxnId="{6E02FA74-8469-E744-981D-AF9333A85FDB}">
      <dgm:prSet/>
      <dgm:spPr/>
      <dgm:t>
        <a:bodyPr/>
        <a:lstStyle/>
        <a:p>
          <a:endParaRPr lang="en-US"/>
        </a:p>
      </dgm:t>
    </dgm:pt>
    <dgm:pt modelId="{6A49E616-B23F-9045-A9E7-A9D908A38B60}">
      <dgm:prSet/>
      <dgm:spPr>
        <a:solidFill>
          <a:srgbClr val="0C2C52">
            <a:alpha val="50000"/>
          </a:srgbClr>
        </a:solidFill>
      </dgm:spPr>
      <dgm:t>
        <a:bodyPr/>
        <a:lstStyle/>
        <a:p>
          <a:r>
            <a:rPr lang="en-US">
              <a:solidFill>
                <a:srgbClr val="0C2C52"/>
              </a:solidFill>
            </a:rPr>
            <a:t>Incident Severity </a:t>
          </a:r>
          <a:endParaRPr lang="en-GB">
            <a:solidFill>
              <a:srgbClr val="0C2C52"/>
            </a:solidFill>
          </a:endParaRPr>
        </a:p>
      </dgm:t>
    </dgm:pt>
    <dgm:pt modelId="{47E37070-77D5-4242-A928-C5B38AD9ED2A}" type="parTrans" cxnId="{ED6A9467-85C7-BD4F-89D8-4B0B4DA4F578}">
      <dgm:prSet/>
      <dgm:spPr/>
      <dgm:t>
        <a:bodyPr/>
        <a:lstStyle/>
        <a:p>
          <a:endParaRPr lang="en-US"/>
        </a:p>
      </dgm:t>
    </dgm:pt>
    <dgm:pt modelId="{E66CB17E-46B5-B54F-9A4C-388A6B315428}" type="sibTrans" cxnId="{ED6A9467-85C7-BD4F-89D8-4B0B4DA4F578}">
      <dgm:prSet/>
      <dgm:spPr/>
      <dgm:t>
        <a:bodyPr/>
        <a:lstStyle/>
        <a:p>
          <a:endParaRPr lang="en-US"/>
        </a:p>
      </dgm:t>
    </dgm:pt>
    <dgm:pt modelId="{504561AC-2C0D-0444-B58A-C41A5CEC40FA}">
      <dgm:prSet/>
      <dgm:spPr>
        <a:solidFill>
          <a:srgbClr val="0070C0">
            <a:alpha val="50000"/>
          </a:srgbClr>
        </a:solidFill>
      </dgm:spPr>
      <dgm:t>
        <a:bodyPr/>
        <a:lstStyle/>
        <a:p>
          <a:r>
            <a:rPr lang="en-US">
              <a:solidFill>
                <a:srgbClr val="0C2C52"/>
              </a:solidFill>
            </a:rPr>
            <a:t>Incident Classification</a:t>
          </a:r>
          <a:endParaRPr lang="en-GB">
            <a:solidFill>
              <a:srgbClr val="0C2C52"/>
            </a:solidFill>
          </a:endParaRPr>
        </a:p>
      </dgm:t>
    </dgm:pt>
    <dgm:pt modelId="{36FA176D-283F-D547-B7F5-B98E509CBCDA}" type="parTrans" cxnId="{F45B7F90-89B1-0A4D-8C93-41736FCD55EB}">
      <dgm:prSet/>
      <dgm:spPr/>
      <dgm:t>
        <a:bodyPr/>
        <a:lstStyle/>
        <a:p>
          <a:endParaRPr lang="en-US"/>
        </a:p>
      </dgm:t>
    </dgm:pt>
    <dgm:pt modelId="{087D4B99-AA55-D744-8652-F29B284426CF}" type="sibTrans" cxnId="{F45B7F90-89B1-0A4D-8C93-41736FCD55EB}">
      <dgm:prSet/>
      <dgm:spPr/>
      <dgm:t>
        <a:bodyPr/>
        <a:lstStyle/>
        <a:p>
          <a:endParaRPr lang="en-US"/>
        </a:p>
      </dgm:t>
    </dgm:pt>
    <dgm:pt modelId="{77FD91FE-D9BA-F542-990E-CDDAF209CB05}" type="pres">
      <dgm:prSet presAssocID="{312E423D-267C-7B4C-BF79-C5E4A23FEC9A}" presName="Name0" presStyleCnt="0">
        <dgm:presLayoutVars>
          <dgm:dir/>
          <dgm:resizeHandles val="exact"/>
        </dgm:presLayoutVars>
      </dgm:prSet>
      <dgm:spPr/>
    </dgm:pt>
    <dgm:pt modelId="{70664A49-F9AC-C146-ADFC-C01EB0957C1D}" type="pres">
      <dgm:prSet presAssocID="{7D99981E-9C3D-F546-B253-25041635C690}" presName="Name5" presStyleLbl="vennNode1" presStyleIdx="0" presStyleCnt="4">
        <dgm:presLayoutVars>
          <dgm:bulletEnabled val="1"/>
        </dgm:presLayoutVars>
      </dgm:prSet>
      <dgm:spPr/>
    </dgm:pt>
    <dgm:pt modelId="{CE88AA9B-3A39-F040-B7BD-13A1D2E95669}" type="pres">
      <dgm:prSet presAssocID="{01D45407-62E0-BE4C-9102-3B4DB4D1275A}" presName="space" presStyleCnt="0"/>
      <dgm:spPr/>
    </dgm:pt>
    <dgm:pt modelId="{358D0C04-DE58-A549-ABC2-AEF669E0B0AB}" type="pres">
      <dgm:prSet presAssocID="{F63881DB-07B1-8041-B5D0-C371B1DD245E}" presName="Name5" presStyleLbl="vennNode1" presStyleIdx="1" presStyleCnt="4">
        <dgm:presLayoutVars>
          <dgm:bulletEnabled val="1"/>
        </dgm:presLayoutVars>
      </dgm:prSet>
      <dgm:spPr/>
    </dgm:pt>
    <dgm:pt modelId="{67D6BC15-6886-B944-B53C-0D71E419B8BA}" type="pres">
      <dgm:prSet presAssocID="{F8B299F4-A946-BA40-BC14-C9FEF398FF3C}" presName="space" presStyleCnt="0"/>
      <dgm:spPr/>
    </dgm:pt>
    <dgm:pt modelId="{3F064FFF-D577-A449-8C23-ECC161B64D44}" type="pres">
      <dgm:prSet presAssocID="{6A49E616-B23F-9045-A9E7-A9D908A38B60}" presName="Name5" presStyleLbl="vennNode1" presStyleIdx="2" presStyleCnt="4">
        <dgm:presLayoutVars>
          <dgm:bulletEnabled val="1"/>
        </dgm:presLayoutVars>
      </dgm:prSet>
      <dgm:spPr/>
    </dgm:pt>
    <dgm:pt modelId="{52798DF4-AF73-344B-BF82-61C5D0E5A0A6}" type="pres">
      <dgm:prSet presAssocID="{E66CB17E-46B5-B54F-9A4C-388A6B315428}" presName="space" presStyleCnt="0"/>
      <dgm:spPr/>
    </dgm:pt>
    <dgm:pt modelId="{120F0946-4DC1-FB4D-B602-272E2D4A038A}" type="pres">
      <dgm:prSet presAssocID="{504561AC-2C0D-0444-B58A-C41A5CEC40FA}" presName="Name5" presStyleLbl="vennNode1" presStyleIdx="3" presStyleCnt="4">
        <dgm:presLayoutVars>
          <dgm:bulletEnabled val="1"/>
        </dgm:presLayoutVars>
      </dgm:prSet>
      <dgm:spPr/>
    </dgm:pt>
  </dgm:ptLst>
  <dgm:cxnLst>
    <dgm:cxn modelId="{5942330F-85AC-E947-B922-72EE0369D641}" type="presOf" srcId="{504561AC-2C0D-0444-B58A-C41A5CEC40FA}" destId="{120F0946-4DC1-FB4D-B602-272E2D4A038A}" srcOrd="0" destOrd="0" presId="urn:microsoft.com/office/officeart/2005/8/layout/venn3"/>
    <dgm:cxn modelId="{8E51A41E-F48F-2445-A175-FA0F344413C3}" srcId="{312E423D-267C-7B4C-BF79-C5E4A23FEC9A}" destId="{F63881DB-07B1-8041-B5D0-C371B1DD245E}" srcOrd="1" destOrd="0" parTransId="{DD7CC47F-02A4-514B-B3B4-F729820769EB}" sibTransId="{F8B299F4-A946-BA40-BC14-C9FEF398FF3C}"/>
    <dgm:cxn modelId="{2829E049-FE42-CD48-9525-061A6F9EC235}" type="presOf" srcId="{7D99981E-9C3D-F546-B253-25041635C690}" destId="{70664A49-F9AC-C146-ADFC-C01EB0957C1D}" srcOrd="0" destOrd="0" presId="urn:microsoft.com/office/officeart/2005/8/layout/venn3"/>
    <dgm:cxn modelId="{ED6A9467-85C7-BD4F-89D8-4B0B4DA4F578}" srcId="{312E423D-267C-7B4C-BF79-C5E4A23FEC9A}" destId="{6A49E616-B23F-9045-A9E7-A9D908A38B60}" srcOrd="2" destOrd="0" parTransId="{47E37070-77D5-4242-A928-C5B38AD9ED2A}" sibTransId="{E66CB17E-46B5-B54F-9A4C-388A6B315428}"/>
    <dgm:cxn modelId="{6E02FA74-8469-E744-981D-AF9333A85FDB}" srcId="{312E423D-267C-7B4C-BF79-C5E4A23FEC9A}" destId="{7D99981E-9C3D-F546-B253-25041635C690}" srcOrd="0" destOrd="0" parTransId="{9298DFF7-A852-D74C-9B0C-A8419E3AAF03}" sibTransId="{01D45407-62E0-BE4C-9102-3B4DB4D1275A}"/>
    <dgm:cxn modelId="{F45B7F90-89B1-0A4D-8C93-41736FCD55EB}" srcId="{312E423D-267C-7B4C-BF79-C5E4A23FEC9A}" destId="{504561AC-2C0D-0444-B58A-C41A5CEC40FA}" srcOrd="3" destOrd="0" parTransId="{36FA176D-283F-D547-B7F5-B98E509CBCDA}" sibTransId="{087D4B99-AA55-D744-8652-F29B284426CF}"/>
    <dgm:cxn modelId="{D4A42CA2-EFAF-E54E-9A3F-395966FF38D0}" type="presOf" srcId="{F63881DB-07B1-8041-B5D0-C371B1DD245E}" destId="{358D0C04-DE58-A549-ABC2-AEF669E0B0AB}" srcOrd="0" destOrd="0" presId="urn:microsoft.com/office/officeart/2005/8/layout/venn3"/>
    <dgm:cxn modelId="{73DEFCA4-92CA-CA46-A385-498869928072}" type="presOf" srcId="{6A49E616-B23F-9045-A9E7-A9D908A38B60}" destId="{3F064FFF-D577-A449-8C23-ECC161B64D44}" srcOrd="0" destOrd="0" presId="urn:microsoft.com/office/officeart/2005/8/layout/venn3"/>
    <dgm:cxn modelId="{E587D0BA-1BA2-FF40-BDE8-B4BF902F4919}" type="presOf" srcId="{312E423D-267C-7B4C-BF79-C5E4A23FEC9A}" destId="{77FD91FE-D9BA-F542-990E-CDDAF209CB05}" srcOrd="0" destOrd="0" presId="urn:microsoft.com/office/officeart/2005/8/layout/venn3"/>
    <dgm:cxn modelId="{3036FAB0-F2AB-8D48-A859-FEC292D5E213}" type="presParOf" srcId="{77FD91FE-D9BA-F542-990E-CDDAF209CB05}" destId="{70664A49-F9AC-C146-ADFC-C01EB0957C1D}" srcOrd="0" destOrd="0" presId="urn:microsoft.com/office/officeart/2005/8/layout/venn3"/>
    <dgm:cxn modelId="{8B1ACFDE-8D61-684B-BF9F-94266F193556}" type="presParOf" srcId="{77FD91FE-D9BA-F542-990E-CDDAF209CB05}" destId="{CE88AA9B-3A39-F040-B7BD-13A1D2E95669}" srcOrd="1" destOrd="0" presId="urn:microsoft.com/office/officeart/2005/8/layout/venn3"/>
    <dgm:cxn modelId="{B046EE65-89D3-9E48-B8B2-4BBDBC0D1F34}" type="presParOf" srcId="{77FD91FE-D9BA-F542-990E-CDDAF209CB05}" destId="{358D0C04-DE58-A549-ABC2-AEF669E0B0AB}" srcOrd="2" destOrd="0" presId="urn:microsoft.com/office/officeart/2005/8/layout/venn3"/>
    <dgm:cxn modelId="{72A6542A-EF82-8C47-B553-34B1128212BB}" type="presParOf" srcId="{77FD91FE-D9BA-F542-990E-CDDAF209CB05}" destId="{67D6BC15-6886-B944-B53C-0D71E419B8BA}" srcOrd="3" destOrd="0" presId="urn:microsoft.com/office/officeart/2005/8/layout/venn3"/>
    <dgm:cxn modelId="{74E33023-93CE-E843-9068-1BCC9ECBE033}" type="presParOf" srcId="{77FD91FE-D9BA-F542-990E-CDDAF209CB05}" destId="{3F064FFF-D577-A449-8C23-ECC161B64D44}" srcOrd="4" destOrd="0" presId="urn:microsoft.com/office/officeart/2005/8/layout/venn3"/>
    <dgm:cxn modelId="{42312503-8643-6345-9247-5AD585271BA6}" type="presParOf" srcId="{77FD91FE-D9BA-F542-990E-CDDAF209CB05}" destId="{52798DF4-AF73-344B-BF82-61C5D0E5A0A6}" srcOrd="5" destOrd="0" presId="urn:microsoft.com/office/officeart/2005/8/layout/venn3"/>
    <dgm:cxn modelId="{75023C4B-B738-5E47-AE33-5A37CD0270A6}" type="presParOf" srcId="{77FD91FE-D9BA-F542-990E-CDDAF209CB05}" destId="{120F0946-4DC1-FB4D-B602-272E2D4A038A}" srcOrd="6" destOrd="0" presId="urn:microsoft.com/office/officeart/2005/8/layout/ven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B1FD7D8-F7AD-C944-9992-69854B384B3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025ED93-E170-3D41-877D-E37DF09BFB04}">
      <dgm:prSet custT="1"/>
      <dgm:spPr>
        <a:solidFill>
          <a:srgbClr val="0C2C52"/>
        </a:solidFill>
      </dgm:spPr>
      <dgm:t>
        <a:bodyPr/>
        <a:lstStyle/>
        <a:p>
          <a:r>
            <a:rPr lang="en-US" sz="1900" dirty="0"/>
            <a:t>Central (most common)</a:t>
          </a:r>
          <a:endParaRPr lang="en-GB" sz="1900" dirty="0"/>
        </a:p>
      </dgm:t>
    </dgm:pt>
    <dgm:pt modelId="{3182F04D-2F20-2E45-ACEC-EA41F9EF1A81}" type="parTrans" cxnId="{238F69D0-FC36-1747-99E0-5FD144DCEC5D}">
      <dgm:prSet/>
      <dgm:spPr/>
      <dgm:t>
        <a:bodyPr/>
        <a:lstStyle/>
        <a:p>
          <a:endParaRPr lang="en-US"/>
        </a:p>
      </dgm:t>
    </dgm:pt>
    <dgm:pt modelId="{4CFA12AA-27BA-BB49-AD00-7E4F091FCF08}" type="sibTrans" cxnId="{238F69D0-FC36-1747-99E0-5FD144DCEC5D}">
      <dgm:prSet/>
      <dgm:spPr/>
      <dgm:t>
        <a:bodyPr/>
        <a:lstStyle/>
        <a:p>
          <a:endParaRPr lang="en-US"/>
        </a:p>
      </dgm:t>
    </dgm:pt>
    <dgm:pt modelId="{58E76EA0-9366-8142-8B96-C1746DF202DB}">
      <dgm:prSet custT="1"/>
      <dgm:spPr/>
      <dgm:t>
        <a:bodyPr/>
        <a:lstStyle/>
        <a:p>
          <a:r>
            <a:rPr lang="en-US" sz="1750" dirty="0"/>
            <a:t>CERT-BDF (serving Banque de France)</a:t>
          </a:r>
          <a:endParaRPr lang="en-GB" sz="1750" dirty="0">
            <a:solidFill>
              <a:srgbClr val="0C2C52"/>
            </a:solidFill>
          </a:endParaRPr>
        </a:p>
      </dgm:t>
    </dgm:pt>
    <dgm:pt modelId="{3C10F246-615D-8F44-8A82-55AD7013814D}" type="parTrans" cxnId="{812E893B-5605-F343-801D-1262D69E9AC2}">
      <dgm:prSet/>
      <dgm:spPr/>
      <dgm:t>
        <a:bodyPr/>
        <a:lstStyle/>
        <a:p>
          <a:endParaRPr lang="en-US"/>
        </a:p>
      </dgm:t>
    </dgm:pt>
    <dgm:pt modelId="{937A0713-6212-4C42-9CC8-952B85765179}" type="sibTrans" cxnId="{812E893B-5605-F343-801D-1262D69E9AC2}">
      <dgm:prSet/>
      <dgm:spPr/>
      <dgm:t>
        <a:bodyPr/>
        <a:lstStyle/>
        <a:p>
          <a:endParaRPr lang="en-US"/>
        </a:p>
      </dgm:t>
    </dgm:pt>
    <dgm:pt modelId="{E979BBE1-261F-834F-B58E-1E9D62C3F114}">
      <dgm:prSet custT="1"/>
      <dgm:spPr>
        <a:solidFill>
          <a:srgbClr val="2D6B96"/>
        </a:solidFill>
      </dgm:spPr>
      <dgm:t>
        <a:bodyPr/>
        <a:lstStyle/>
        <a:p>
          <a:r>
            <a:rPr lang="en-US" sz="1900" dirty="0"/>
            <a:t>Distributed</a:t>
          </a:r>
          <a:endParaRPr lang="en-GB" sz="1900" dirty="0"/>
        </a:p>
      </dgm:t>
    </dgm:pt>
    <dgm:pt modelId="{56266C0E-3BFF-8445-A57C-F2EF9A190D14}" type="parTrans" cxnId="{156DA38B-070C-1A4C-810D-A768092D683A}">
      <dgm:prSet/>
      <dgm:spPr/>
      <dgm:t>
        <a:bodyPr/>
        <a:lstStyle/>
        <a:p>
          <a:endParaRPr lang="en-US"/>
        </a:p>
      </dgm:t>
    </dgm:pt>
    <dgm:pt modelId="{E131A1D2-1807-B245-9B21-2DE8E1777F3F}" type="sibTrans" cxnId="{156DA38B-070C-1A4C-810D-A768092D683A}">
      <dgm:prSet/>
      <dgm:spPr/>
      <dgm:t>
        <a:bodyPr/>
        <a:lstStyle/>
        <a:p>
          <a:endParaRPr lang="en-US"/>
        </a:p>
      </dgm:t>
    </dgm:pt>
    <dgm:pt modelId="{FF7FE59D-8CCA-7C4D-A647-709524993159}">
      <dgm:prSet custT="1"/>
      <dgm:spPr/>
      <dgm:t>
        <a:bodyPr/>
        <a:lstStyle/>
        <a:p>
          <a:r>
            <a:rPr lang="en-US" sz="1750" dirty="0" err="1">
              <a:solidFill>
                <a:srgbClr val="0C2C52"/>
              </a:solidFill>
            </a:rPr>
            <a:t>SURFcert</a:t>
          </a:r>
          <a:r>
            <a:rPr lang="en-US" sz="1750" dirty="0">
              <a:solidFill>
                <a:srgbClr val="0C2C52"/>
              </a:solidFill>
            </a:rPr>
            <a:t> (serving </a:t>
          </a:r>
          <a:r>
            <a:rPr lang="en-US" sz="1750" dirty="0" err="1">
              <a:solidFill>
                <a:srgbClr val="0C2C52"/>
              </a:solidFill>
            </a:rPr>
            <a:t>SURFnet</a:t>
          </a:r>
          <a:r>
            <a:rPr lang="en-US" sz="1750" dirty="0">
              <a:solidFill>
                <a:srgbClr val="0C2C52"/>
              </a:solidFill>
            </a:rPr>
            <a:t>, Dutch NREN)</a:t>
          </a:r>
          <a:endParaRPr lang="en-GB" sz="1750" dirty="0">
            <a:solidFill>
              <a:srgbClr val="0C2C52"/>
            </a:solidFill>
          </a:endParaRPr>
        </a:p>
      </dgm:t>
    </dgm:pt>
    <dgm:pt modelId="{F51F48E2-6F1B-2F45-BC8C-9F9EC51E8814}" type="parTrans" cxnId="{E50AB07F-10E0-FE44-B829-58A60B2C7211}">
      <dgm:prSet/>
      <dgm:spPr/>
      <dgm:t>
        <a:bodyPr/>
        <a:lstStyle/>
        <a:p>
          <a:endParaRPr lang="en-US"/>
        </a:p>
      </dgm:t>
    </dgm:pt>
    <dgm:pt modelId="{568F66A5-3B05-624F-9A16-0BAEE7C28B66}" type="sibTrans" cxnId="{E50AB07F-10E0-FE44-B829-58A60B2C7211}">
      <dgm:prSet/>
      <dgm:spPr/>
      <dgm:t>
        <a:bodyPr/>
        <a:lstStyle/>
        <a:p>
          <a:endParaRPr lang="en-US"/>
        </a:p>
      </dgm:t>
    </dgm:pt>
    <dgm:pt modelId="{2523FB1C-E256-6D4B-AA3D-FD762B318F51}">
      <dgm:prSet custT="1"/>
      <dgm:spPr/>
      <dgm:t>
        <a:bodyPr/>
        <a:lstStyle/>
        <a:p>
          <a:r>
            <a:rPr lang="en-US" sz="1750" dirty="0">
              <a:solidFill>
                <a:srgbClr val="0C2C52"/>
              </a:solidFill>
            </a:rPr>
            <a:t>TS-CERT and “sub-CERTs” (serving TeliaSonera ISP)</a:t>
          </a:r>
          <a:endParaRPr lang="en-GB" sz="1750" dirty="0">
            <a:solidFill>
              <a:srgbClr val="0C2C52"/>
            </a:solidFill>
          </a:endParaRPr>
        </a:p>
      </dgm:t>
    </dgm:pt>
    <dgm:pt modelId="{6574E6F9-C8DF-2F45-BFC6-6F2A7D83FF52}" type="parTrans" cxnId="{AEB3F8EC-726D-2547-825B-70EEF64A1FE6}">
      <dgm:prSet/>
      <dgm:spPr/>
      <dgm:t>
        <a:bodyPr/>
        <a:lstStyle/>
        <a:p>
          <a:endParaRPr lang="en-US"/>
        </a:p>
      </dgm:t>
    </dgm:pt>
    <dgm:pt modelId="{1B767847-8E93-2541-8D58-AA73F046F547}" type="sibTrans" cxnId="{AEB3F8EC-726D-2547-825B-70EEF64A1FE6}">
      <dgm:prSet/>
      <dgm:spPr/>
      <dgm:t>
        <a:bodyPr/>
        <a:lstStyle/>
        <a:p>
          <a:endParaRPr lang="en-US"/>
        </a:p>
      </dgm:t>
    </dgm:pt>
    <dgm:pt modelId="{9E3EB2AF-FA7D-E248-86DE-FE8E3F73DB6E}">
      <dgm:prSet custT="1"/>
      <dgm:spPr>
        <a:solidFill>
          <a:srgbClr val="82C8E4"/>
        </a:solidFill>
      </dgm:spPr>
      <dgm:t>
        <a:bodyPr/>
        <a:lstStyle/>
        <a:p>
          <a:r>
            <a:rPr lang="en-US" sz="1900" dirty="0" err="1"/>
            <a:t>Timezone</a:t>
          </a:r>
          <a:r>
            <a:rPr lang="en-US" sz="1900" dirty="0"/>
            <a:t> distributed (very rare)</a:t>
          </a:r>
          <a:endParaRPr lang="en-GB" sz="1900" dirty="0"/>
        </a:p>
      </dgm:t>
    </dgm:pt>
    <dgm:pt modelId="{34FEBB7D-0430-6044-B8F5-CC2F08EEA400}" type="parTrans" cxnId="{72912503-DA48-0F49-BA7C-5E589C5A2899}">
      <dgm:prSet/>
      <dgm:spPr/>
      <dgm:t>
        <a:bodyPr/>
        <a:lstStyle/>
        <a:p>
          <a:endParaRPr lang="en-US"/>
        </a:p>
      </dgm:t>
    </dgm:pt>
    <dgm:pt modelId="{9E97EE6F-B23C-DD47-9B84-FEFD326F6C08}" type="sibTrans" cxnId="{72912503-DA48-0F49-BA7C-5E589C5A2899}">
      <dgm:prSet/>
      <dgm:spPr/>
      <dgm:t>
        <a:bodyPr/>
        <a:lstStyle/>
        <a:p>
          <a:endParaRPr lang="en-US"/>
        </a:p>
      </dgm:t>
    </dgm:pt>
    <dgm:pt modelId="{3CD6E08B-7AC9-B64E-8353-A0F31B24B0C4}">
      <dgm:prSet custT="1"/>
      <dgm:spPr/>
      <dgm:t>
        <a:bodyPr/>
        <a:lstStyle/>
        <a:p>
          <a:r>
            <a:rPr lang="en-US" sz="1750" dirty="0"/>
            <a:t>Cisco PSIRT (Cisco’s product security team) “follows the Sun”</a:t>
          </a:r>
          <a:endParaRPr lang="en-GB" sz="1750" dirty="0">
            <a:solidFill>
              <a:srgbClr val="0C2C52"/>
            </a:solidFill>
          </a:endParaRPr>
        </a:p>
      </dgm:t>
    </dgm:pt>
    <dgm:pt modelId="{EE932C60-5BDF-664C-BFC8-AC55CA395262}" type="parTrans" cxnId="{5633F414-B100-FD4C-8E9E-DA2913081B08}">
      <dgm:prSet/>
      <dgm:spPr/>
      <dgm:t>
        <a:bodyPr/>
        <a:lstStyle/>
        <a:p>
          <a:endParaRPr lang="en-US"/>
        </a:p>
      </dgm:t>
    </dgm:pt>
    <dgm:pt modelId="{626EC76C-D8E5-6242-9C54-00E4EAE466DA}" type="sibTrans" cxnId="{5633F414-B100-FD4C-8E9E-DA2913081B08}">
      <dgm:prSet/>
      <dgm:spPr/>
      <dgm:t>
        <a:bodyPr/>
        <a:lstStyle/>
        <a:p>
          <a:endParaRPr lang="en-US"/>
        </a:p>
      </dgm:t>
    </dgm:pt>
    <dgm:pt modelId="{3D5B3A5B-12DD-F24B-A0D9-68CAFE229D65}">
      <dgm:prSet custT="1"/>
      <dgm:spPr/>
      <dgm:t>
        <a:bodyPr/>
        <a:lstStyle/>
        <a:p>
          <a:r>
            <a:rPr lang="en-US" sz="1750" dirty="0" err="1"/>
            <a:t>ThaiCERT</a:t>
          </a:r>
          <a:r>
            <a:rPr lang="en-US" sz="1750" dirty="0"/>
            <a:t> (serving Thailand: government &amp; national)</a:t>
          </a:r>
        </a:p>
      </dgm:t>
    </dgm:pt>
    <dgm:pt modelId="{1415349E-90DC-3C4C-AF9A-4D344991D498}" type="parTrans" cxnId="{385430E3-7126-2049-B43F-3F16AA0F2866}">
      <dgm:prSet/>
      <dgm:spPr/>
      <dgm:t>
        <a:bodyPr/>
        <a:lstStyle/>
        <a:p>
          <a:endParaRPr lang="en-US"/>
        </a:p>
      </dgm:t>
    </dgm:pt>
    <dgm:pt modelId="{D1ED73F2-7342-AC40-9C90-C66C6B62DAA5}" type="sibTrans" cxnId="{385430E3-7126-2049-B43F-3F16AA0F2866}">
      <dgm:prSet/>
      <dgm:spPr/>
      <dgm:t>
        <a:bodyPr/>
        <a:lstStyle/>
        <a:p>
          <a:endParaRPr lang="en-US"/>
        </a:p>
      </dgm:t>
    </dgm:pt>
    <dgm:pt modelId="{F1A03B1F-402E-4F49-861C-5F794D62DF01}">
      <dgm:prSet custT="1"/>
      <dgm:spPr/>
      <dgm:t>
        <a:bodyPr/>
        <a:lstStyle/>
        <a:p>
          <a:r>
            <a:rPr lang="en-US" sz="1750" dirty="0"/>
            <a:t>MSCERT (Microsoft PSIRT: in Redmond)</a:t>
          </a:r>
        </a:p>
      </dgm:t>
    </dgm:pt>
    <dgm:pt modelId="{9CF16A9F-57E0-CA4E-98EA-1E9736375D72}" type="parTrans" cxnId="{BB16E0F5-F823-5843-B269-1DFA6326E895}">
      <dgm:prSet/>
      <dgm:spPr/>
      <dgm:t>
        <a:bodyPr/>
        <a:lstStyle/>
        <a:p>
          <a:endParaRPr lang="en-US"/>
        </a:p>
      </dgm:t>
    </dgm:pt>
    <dgm:pt modelId="{D57B208D-461C-F343-B1A5-5811C0AEBB5B}" type="sibTrans" cxnId="{BB16E0F5-F823-5843-B269-1DFA6326E895}">
      <dgm:prSet/>
      <dgm:spPr/>
      <dgm:t>
        <a:bodyPr/>
        <a:lstStyle/>
        <a:p>
          <a:endParaRPr lang="en-US"/>
        </a:p>
      </dgm:t>
    </dgm:pt>
    <dgm:pt modelId="{0183C580-DE28-2C46-B559-DE3E51AAD197}" type="pres">
      <dgm:prSet presAssocID="{7B1FD7D8-F7AD-C944-9992-69854B384B38}" presName="linear" presStyleCnt="0">
        <dgm:presLayoutVars>
          <dgm:animLvl val="lvl"/>
          <dgm:resizeHandles val="exact"/>
        </dgm:presLayoutVars>
      </dgm:prSet>
      <dgm:spPr/>
    </dgm:pt>
    <dgm:pt modelId="{6BF08E06-374C-3E47-A9F2-26336910C76E}" type="pres">
      <dgm:prSet presAssocID="{D025ED93-E170-3D41-877D-E37DF09BFB04}" presName="parentText" presStyleLbl="node1" presStyleIdx="0" presStyleCnt="3">
        <dgm:presLayoutVars>
          <dgm:chMax val="0"/>
          <dgm:bulletEnabled val="1"/>
        </dgm:presLayoutVars>
      </dgm:prSet>
      <dgm:spPr/>
    </dgm:pt>
    <dgm:pt modelId="{A0B938E9-5F9A-A245-868C-C239776C0DBB}" type="pres">
      <dgm:prSet presAssocID="{D025ED93-E170-3D41-877D-E37DF09BFB04}" presName="childText" presStyleLbl="revTx" presStyleIdx="0" presStyleCnt="3">
        <dgm:presLayoutVars>
          <dgm:bulletEnabled val="1"/>
        </dgm:presLayoutVars>
      </dgm:prSet>
      <dgm:spPr/>
    </dgm:pt>
    <dgm:pt modelId="{61EDEAD2-CA65-3A4B-A45F-1BD676427D9C}" type="pres">
      <dgm:prSet presAssocID="{E979BBE1-261F-834F-B58E-1E9D62C3F114}" presName="parentText" presStyleLbl="node1" presStyleIdx="1" presStyleCnt="3">
        <dgm:presLayoutVars>
          <dgm:chMax val="0"/>
          <dgm:bulletEnabled val="1"/>
        </dgm:presLayoutVars>
      </dgm:prSet>
      <dgm:spPr/>
    </dgm:pt>
    <dgm:pt modelId="{828A0BF2-3E44-D340-9E7C-94AEF61CF338}" type="pres">
      <dgm:prSet presAssocID="{E979BBE1-261F-834F-B58E-1E9D62C3F114}" presName="childText" presStyleLbl="revTx" presStyleIdx="1" presStyleCnt="3">
        <dgm:presLayoutVars>
          <dgm:bulletEnabled val="1"/>
        </dgm:presLayoutVars>
      </dgm:prSet>
      <dgm:spPr/>
    </dgm:pt>
    <dgm:pt modelId="{01703C99-8DB6-4844-A98C-5B18D78D4DC5}" type="pres">
      <dgm:prSet presAssocID="{9E3EB2AF-FA7D-E248-86DE-FE8E3F73DB6E}" presName="parentText" presStyleLbl="node1" presStyleIdx="2" presStyleCnt="3">
        <dgm:presLayoutVars>
          <dgm:chMax val="0"/>
          <dgm:bulletEnabled val="1"/>
        </dgm:presLayoutVars>
      </dgm:prSet>
      <dgm:spPr/>
    </dgm:pt>
    <dgm:pt modelId="{7D157358-1429-F64D-8F81-639D0FF532D2}" type="pres">
      <dgm:prSet presAssocID="{9E3EB2AF-FA7D-E248-86DE-FE8E3F73DB6E}" presName="childText" presStyleLbl="revTx" presStyleIdx="2" presStyleCnt="3">
        <dgm:presLayoutVars>
          <dgm:bulletEnabled val="1"/>
        </dgm:presLayoutVars>
      </dgm:prSet>
      <dgm:spPr/>
    </dgm:pt>
  </dgm:ptLst>
  <dgm:cxnLst>
    <dgm:cxn modelId="{72912503-DA48-0F49-BA7C-5E589C5A2899}" srcId="{7B1FD7D8-F7AD-C944-9992-69854B384B38}" destId="{9E3EB2AF-FA7D-E248-86DE-FE8E3F73DB6E}" srcOrd="2" destOrd="0" parTransId="{34FEBB7D-0430-6044-B8F5-CC2F08EEA400}" sibTransId="{9E97EE6F-B23C-DD47-9B84-FEFD326F6C08}"/>
    <dgm:cxn modelId="{B3423203-550A-484E-AA29-37FE42929800}" type="presOf" srcId="{2523FB1C-E256-6D4B-AA3D-FD762B318F51}" destId="{828A0BF2-3E44-D340-9E7C-94AEF61CF338}" srcOrd="0" destOrd="1" presId="urn:microsoft.com/office/officeart/2005/8/layout/vList2"/>
    <dgm:cxn modelId="{C115D303-03E8-DB46-B163-F09A450C63AE}" type="presOf" srcId="{F1A03B1F-402E-4F49-861C-5F794D62DF01}" destId="{A0B938E9-5F9A-A245-868C-C239776C0DBB}" srcOrd="0" destOrd="2" presId="urn:microsoft.com/office/officeart/2005/8/layout/vList2"/>
    <dgm:cxn modelId="{5633F414-B100-FD4C-8E9E-DA2913081B08}" srcId="{9E3EB2AF-FA7D-E248-86DE-FE8E3F73DB6E}" destId="{3CD6E08B-7AC9-B64E-8353-A0F31B24B0C4}" srcOrd="0" destOrd="0" parTransId="{EE932C60-5BDF-664C-BFC8-AC55CA395262}" sibTransId="{626EC76C-D8E5-6242-9C54-00E4EAE466DA}"/>
    <dgm:cxn modelId="{812E893B-5605-F343-801D-1262D69E9AC2}" srcId="{D025ED93-E170-3D41-877D-E37DF09BFB04}" destId="{58E76EA0-9366-8142-8B96-C1746DF202DB}" srcOrd="0" destOrd="0" parTransId="{3C10F246-615D-8F44-8A82-55AD7013814D}" sibTransId="{937A0713-6212-4C42-9CC8-952B85765179}"/>
    <dgm:cxn modelId="{6A0E2840-F8A0-9A4F-BEB1-93600E3461D7}" type="presOf" srcId="{3CD6E08B-7AC9-B64E-8353-A0F31B24B0C4}" destId="{7D157358-1429-F64D-8F81-639D0FF532D2}" srcOrd="0" destOrd="0" presId="urn:microsoft.com/office/officeart/2005/8/layout/vList2"/>
    <dgm:cxn modelId="{E50AB07F-10E0-FE44-B829-58A60B2C7211}" srcId="{E979BBE1-261F-834F-B58E-1E9D62C3F114}" destId="{FF7FE59D-8CCA-7C4D-A647-709524993159}" srcOrd="0" destOrd="0" parTransId="{F51F48E2-6F1B-2F45-BC8C-9F9EC51E8814}" sibTransId="{568F66A5-3B05-624F-9A16-0BAEE7C28B66}"/>
    <dgm:cxn modelId="{156DA38B-070C-1A4C-810D-A768092D683A}" srcId="{7B1FD7D8-F7AD-C944-9992-69854B384B38}" destId="{E979BBE1-261F-834F-B58E-1E9D62C3F114}" srcOrd="1" destOrd="0" parTransId="{56266C0E-3BFF-8445-A57C-F2EF9A190D14}" sibTransId="{E131A1D2-1807-B245-9B21-2DE8E1777F3F}"/>
    <dgm:cxn modelId="{5C27CC99-E960-0141-80FC-08302BF0EB4A}" type="presOf" srcId="{E979BBE1-261F-834F-B58E-1E9D62C3F114}" destId="{61EDEAD2-CA65-3A4B-A45F-1BD676427D9C}" srcOrd="0" destOrd="0" presId="urn:microsoft.com/office/officeart/2005/8/layout/vList2"/>
    <dgm:cxn modelId="{375DADAD-DF2C-864F-8AC0-0C0F2FE018AC}" type="presOf" srcId="{7B1FD7D8-F7AD-C944-9992-69854B384B38}" destId="{0183C580-DE28-2C46-B559-DE3E51AAD197}" srcOrd="0" destOrd="0" presId="urn:microsoft.com/office/officeart/2005/8/layout/vList2"/>
    <dgm:cxn modelId="{926D7BBF-D1D3-9647-8D1E-64F2414A9101}" type="presOf" srcId="{D025ED93-E170-3D41-877D-E37DF09BFB04}" destId="{6BF08E06-374C-3E47-A9F2-26336910C76E}" srcOrd="0" destOrd="0" presId="urn:microsoft.com/office/officeart/2005/8/layout/vList2"/>
    <dgm:cxn modelId="{238F69D0-FC36-1747-99E0-5FD144DCEC5D}" srcId="{7B1FD7D8-F7AD-C944-9992-69854B384B38}" destId="{D025ED93-E170-3D41-877D-E37DF09BFB04}" srcOrd="0" destOrd="0" parTransId="{3182F04D-2F20-2E45-ACEC-EA41F9EF1A81}" sibTransId="{4CFA12AA-27BA-BB49-AD00-7E4F091FCF08}"/>
    <dgm:cxn modelId="{46816BE0-71FA-AB46-977D-22863298B2C0}" type="presOf" srcId="{3D5B3A5B-12DD-F24B-A0D9-68CAFE229D65}" destId="{A0B938E9-5F9A-A245-868C-C239776C0DBB}" srcOrd="0" destOrd="1" presId="urn:microsoft.com/office/officeart/2005/8/layout/vList2"/>
    <dgm:cxn modelId="{385430E3-7126-2049-B43F-3F16AA0F2866}" srcId="{D025ED93-E170-3D41-877D-E37DF09BFB04}" destId="{3D5B3A5B-12DD-F24B-A0D9-68CAFE229D65}" srcOrd="1" destOrd="0" parTransId="{1415349E-90DC-3C4C-AF9A-4D344991D498}" sibTransId="{D1ED73F2-7342-AC40-9C90-C66C6B62DAA5}"/>
    <dgm:cxn modelId="{FC3501E5-6070-5E41-AA91-542A09CF0CEE}" type="presOf" srcId="{58E76EA0-9366-8142-8B96-C1746DF202DB}" destId="{A0B938E9-5F9A-A245-868C-C239776C0DBB}" srcOrd="0" destOrd="0" presId="urn:microsoft.com/office/officeart/2005/8/layout/vList2"/>
    <dgm:cxn modelId="{AEB3F8EC-726D-2547-825B-70EEF64A1FE6}" srcId="{E979BBE1-261F-834F-B58E-1E9D62C3F114}" destId="{2523FB1C-E256-6D4B-AA3D-FD762B318F51}" srcOrd="1" destOrd="0" parTransId="{6574E6F9-C8DF-2F45-BFC6-6F2A7D83FF52}" sibTransId="{1B767847-8E93-2541-8D58-AA73F046F547}"/>
    <dgm:cxn modelId="{60122CF5-EE79-914A-B189-0C9A1B5F0A61}" type="presOf" srcId="{FF7FE59D-8CCA-7C4D-A647-709524993159}" destId="{828A0BF2-3E44-D340-9E7C-94AEF61CF338}" srcOrd="0" destOrd="0" presId="urn:microsoft.com/office/officeart/2005/8/layout/vList2"/>
    <dgm:cxn modelId="{BB16E0F5-F823-5843-B269-1DFA6326E895}" srcId="{D025ED93-E170-3D41-877D-E37DF09BFB04}" destId="{F1A03B1F-402E-4F49-861C-5F794D62DF01}" srcOrd="2" destOrd="0" parTransId="{9CF16A9F-57E0-CA4E-98EA-1E9736375D72}" sibTransId="{D57B208D-461C-F343-B1A5-5811C0AEBB5B}"/>
    <dgm:cxn modelId="{2F611FFF-FF73-BA4E-85D3-61C2A6939686}" type="presOf" srcId="{9E3EB2AF-FA7D-E248-86DE-FE8E3F73DB6E}" destId="{01703C99-8DB6-4844-A98C-5B18D78D4DC5}" srcOrd="0" destOrd="0" presId="urn:microsoft.com/office/officeart/2005/8/layout/vList2"/>
    <dgm:cxn modelId="{904A4478-3B01-2B42-8432-B9ABC9DE5853}" type="presParOf" srcId="{0183C580-DE28-2C46-B559-DE3E51AAD197}" destId="{6BF08E06-374C-3E47-A9F2-26336910C76E}" srcOrd="0" destOrd="0" presId="urn:microsoft.com/office/officeart/2005/8/layout/vList2"/>
    <dgm:cxn modelId="{E110ECB0-5114-1F49-B10B-5F8E87F4E9F1}" type="presParOf" srcId="{0183C580-DE28-2C46-B559-DE3E51AAD197}" destId="{A0B938E9-5F9A-A245-868C-C239776C0DBB}" srcOrd="1" destOrd="0" presId="urn:microsoft.com/office/officeart/2005/8/layout/vList2"/>
    <dgm:cxn modelId="{71E4F4E9-D40C-A14A-A0D2-167B84CC12F5}" type="presParOf" srcId="{0183C580-DE28-2C46-B559-DE3E51AAD197}" destId="{61EDEAD2-CA65-3A4B-A45F-1BD676427D9C}" srcOrd="2" destOrd="0" presId="urn:microsoft.com/office/officeart/2005/8/layout/vList2"/>
    <dgm:cxn modelId="{7613D9D3-8F5F-074F-AAE6-D102D66E51CB}" type="presParOf" srcId="{0183C580-DE28-2C46-B559-DE3E51AAD197}" destId="{828A0BF2-3E44-D340-9E7C-94AEF61CF338}" srcOrd="3" destOrd="0" presId="urn:microsoft.com/office/officeart/2005/8/layout/vList2"/>
    <dgm:cxn modelId="{3331A1B9-4D53-424B-8E4A-9A81C0AEAB7E}" type="presParOf" srcId="{0183C580-DE28-2C46-B559-DE3E51AAD197}" destId="{01703C99-8DB6-4844-A98C-5B18D78D4DC5}" srcOrd="4" destOrd="0" presId="urn:microsoft.com/office/officeart/2005/8/layout/vList2"/>
    <dgm:cxn modelId="{D4670C6B-FF2C-0F47-B817-8175AA6470E6}" type="presParOf" srcId="{0183C580-DE28-2C46-B559-DE3E51AAD197}" destId="{7D157358-1429-F64D-8F81-639D0FF532D2}"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9391A62-E645-D144-85E0-3CEB2D63DD68}"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US"/>
        </a:p>
      </dgm:t>
    </dgm:pt>
    <dgm:pt modelId="{5575E509-2DF7-6B46-B057-4DE1907CD84E}">
      <dgm:prSet/>
      <dgm:spPr/>
      <dgm:t>
        <a:bodyPr/>
        <a:lstStyle/>
        <a:p>
          <a:r>
            <a:rPr lang="en-US" dirty="0">
              <a:solidFill>
                <a:srgbClr val="0C2C52"/>
              </a:solidFill>
            </a:rPr>
            <a:t>Internal Training</a:t>
          </a:r>
          <a:endParaRPr lang="en-GB" dirty="0">
            <a:solidFill>
              <a:srgbClr val="0C2C52"/>
            </a:solidFill>
          </a:endParaRPr>
        </a:p>
      </dgm:t>
    </dgm:pt>
    <dgm:pt modelId="{56DA2720-8A71-BB49-A7DD-9DB27A72DBAD}" type="parTrans" cxnId="{4F2A9E1A-A398-2243-AB58-CCF73E447B77}">
      <dgm:prSet/>
      <dgm:spPr/>
      <dgm:t>
        <a:bodyPr/>
        <a:lstStyle/>
        <a:p>
          <a:endParaRPr lang="en-US"/>
        </a:p>
      </dgm:t>
    </dgm:pt>
    <dgm:pt modelId="{81B45B79-86AA-4245-A4A1-5501DAC0725A}" type="sibTrans" cxnId="{4F2A9E1A-A398-2243-AB58-CCF73E447B77}">
      <dgm:prSet/>
      <dgm:spPr/>
      <dgm:t>
        <a:bodyPr/>
        <a:lstStyle/>
        <a:p>
          <a:endParaRPr lang="en-US"/>
        </a:p>
      </dgm:t>
    </dgm:pt>
    <dgm:pt modelId="{8DA6CD8F-263B-AA43-9173-D1B4A17D4FC5}">
      <dgm:prSet/>
      <dgm:spPr/>
      <dgm:t>
        <a:bodyPr/>
        <a:lstStyle/>
        <a:p>
          <a:r>
            <a:rPr lang="en-US" dirty="0">
              <a:solidFill>
                <a:srgbClr val="0C2C52"/>
              </a:solidFill>
            </a:rPr>
            <a:t>Technical Training</a:t>
          </a:r>
          <a:endParaRPr lang="en-GB" dirty="0">
            <a:solidFill>
              <a:srgbClr val="0C2C52"/>
            </a:solidFill>
          </a:endParaRPr>
        </a:p>
      </dgm:t>
    </dgm:pt>
    <dgm:pt modelId="{C7F25F6E-C66C-E044-B612-A48FCF3A4E07}" type="parTrans" cxnId="{FB19ACA6-19BF-5248-8AE3-F2B683BFD6A5}">
      <dgm:prSet/>
      <dgm:spPr/>
      <dgm:t>
        <a:bodyPr/>
        <a:lstStyle/>
        <a:p>
          <a:endParaRPr lang="en-US"/>
        </a:p>
      </dgm:t>
    </dgm:pt>
    <dgm:pt modelId="{4894C16B-2E00-044F-9110-2C0763971790}" type="sibTrans" cxnId="{FB19ACA6-19BF-5248-8AE3-F2B683BFD6A5}">
      <dgm:prSet/>
      <dgm:spPr/>
      <dgm:t>
        <a:bodyPr/>
        <a:lstStyle/>
        <a:p>
          <a:endParaRPr lang="en-US"/>
        </a:p>
      </dgm:t>
    </dgm:pt>
    <dgm:pt modelId="{187C6DF4-4E77-5545-B336-DFAEBF4B5BAB}">
      <dgm:prSet/>
      <dgm:spPr>
        <a:solidFill>
          <a:srgbClr val="2D6B96"/>
        </a:solidFill>
      </dgm:spPr>
      <dgm:t>
        <a:bodyPr/>
        <a:lstStyle/>
        <a:p>
          <a:r>
            <a:rPr lang="en-US" dirty="0"/>
            <a:t>TRANSITS</a:t>
          </a:r>
          <a:endParaRPr lang="en-GB" dirty="0"/>
        </a:p>
      </dgm:t>
    </dgm:pt>
    <dgm:pt modelId="{D9DFDE9E-B623-B24D-95BE-21196F628335}" type="parTrans" cxnId="{397DDE25-BDA0-D74F-A1B8-52D2AB4946F1}">
      <dgm:prSet/>
      <dgm:spPr/>
      <dgm:t>
        <a:bodyPr/>
        <a:lstStyle/>
        <a:p>
          <a:endParaRPr lang="en-US"/>
        </a:p>
      </dgm:t>
    </dgm:pt>
    <dgm:pt modelId="{241EB995-C494-2C4F-90C6-1E5F1AA2C9D6}" type="sibTrans" cxnId="{397DDE25-BDA0-D74F-A1B8-52D2AB4946F1}">
      <dgm:prSet/>
      <dgm:spPr/>
      <dgm:t>
        <a:bodyPr/>
        <a:lstStyle/>
        <a:p>
          <a:endParaRPr lang="en-US"/>
        </a:p>
      </dgm:t>
    </dgm:pt>
    <dgm:pt modelId="{6486626B-22B5-6B40-9EB1-048A35B6FDCC}">
      <dgm:prSet/>
      <dgm:spPr/>
      <dgm:t>
        <a:bodyPr/>
        <a:lstStyle/>
        <a:p>
          <a:r>
            <a:rPr lang="en-US" dirty="0">
              <a:solidFill>
                <a:srgbClr val="0C2C52"/>
              </a:solidFill>
            </a:rPr>
            <a:t>Communications Training</a:t>
          </a:r>
          <a:endParaRPr lang="en-GB" dirty="0">
            <a:solidFill>
              <a:srgbClr val="0C2C52"/>
            </a:solidFill>
          </a:endParaRPr>
        </a:p>
      </dgm:t>
    </dgm:pt>
    <dgm:pt modelId="{A5EB9D09-5EE1-8D40-BDC4-4E12473FAF15}" type="parTrans" cxnId="{F41BECB9-4F29-2244-A5BE-9151EE3DFA85}">
      <dgm:prSet/>
      <dgm:spPr/>
      <dgm:t>
        <a:bodyPr/>
        <a:lstStyle/>
        <a:p>
          <a:endParaRPr lang="en-US"/>
        </a:p>
      </dgm:t>
    </dgm:pt>
    <dgm:pt modelId="{16C4BF76-6D64-D845-B6B2-9063A20C5C2A}" type="sibTrans" cxnId="{F41BECB9-4F29-2244-A5BE-9151EE3DFA85}">
      <dgm:prSet/>
      <dgm:spPr/>
      <dgm:t>
        <a:bodyPr/>
        <a:lstStyle/>
        <a:p>
          <a:endParaRPr lang="en-US"/>
        </a:p>
      </dgm:t>
    </dgm:pt>
    <dgm:pt modelId="{B5E8B0BE-E7AC-CB48-8919-05ECC48D9B93}">
      <dgm:prSet/>
      <dgm:spPr>
        <a:solidFill>
          <a:srgbClr val="7E4792"/>
        </a:solidFill>
      </dgm:spPr>
      <dgm:t>
        <a:bodyPr/>
        <a:lstStyle/>
        <a:p>
          <a:r>
            <a:rPr lang="en-US" dirty="0"/>
            <a:t>General Communications</a:t>
          </a:r>
          <a:endParaRPr lang="en-GB" dirty="0"/>
        </a:p>
      </dgm:t>
    </dgm:pt>
    <dgm:pt modelId="{1FE45CEA-7113-FB43-81F2-CD2AE3E100BA}" type="parTrans" cxnId="{626D4339-FCF1-3549-8544-EFFA51AF4B7D}">
      <dgm:prSet/>
      <dgm:spPr/>
      <dgm:t>
        <a:bodyPr/>
        <a:lstStyle/>
        <a:p>
          <a:endParaRPr lang="en-US"/>
        </a:p>
      </dgm:t>
    </dgm:pt>
    <dgm:pt modelId="{B6E1ACC4-19EC-C149-98CA-1982ED9ED4B6}" type="sibTrans" cxnId="{626D4339-FCF1-3549-8544-EFFA51AF4B7D}">
      <dgm:prSet/>
      <dgm:spPr/>
      <dgm:t>
        <a:bodyPr/>
        <a:lstStyle/>
        <a:p>
          <a:endParaRPr lang="en-US"/>
        </a:p>
      </dgm:t>
    </dgm:pt>
    <dgm:pt modelId="{DC8D7D1A-FEEE-624A-BD6E-90927B64B6D7}">
      <dgm:prSet/>
      <dgm:spPr>
        <a:solidFill>
          <a:srgbClr val="7E4792"/>
        </a:solidFill>
      </dgm:spPr>
      <dgm:t>
        <a:bodyPr/>
        <a:lstStyle/>
        <a:p>
          <a:r>
            <a:rPr lang="en-US"/>
            <a:t>Presentation skills</a:t>
          </a:r>
          <a:endParaRPr lang="en-GB"/>
        </a:p>
      </dgm:t>
    </dgm:pt>
    <dgm:pt modelId="{6B30432C-7B6E-3E40-AF76-6B1A31AF1B58}" type="parTrans" cxnId="{5BCC3C11-8341-EF4F-9A74-307E3312F5DC}">
      <dgm:prSet/>
      <dgm:spPr/>
      <dgm:t>
        <a:bodyPr/>
        <a:lstStyle/>
        <a:p>
          <a:endParaRPr lang="en-US"/>
        </a:p>
      </dgm:t>
    </dgm:pt>
    <dgm:pt modelId="{62AF0A6C-AB0D-E344-8092-C34D734D390A}" type="sibTrans" cxnId="{5BCC3C11-8341-EF4F-9A74-307E3312F5DC}">
      <dgm:prSet/>
      <dgm:spPr/>
      <dgm:t>
        <a:bodyPr/>
        <a:lstStyle/>
        <a:p>
          <a:endParaRPr lang="en-US"/>
        </a:p>
      </dgm:t>
    </dgm:pt>
    <dgm:pt modelId="{D2250D3E-9C32-5A49-A828-CC7A8BAC806E}">
      <dgm:prSet/>
      <dgm:spPr>
        <a:solidFill>
          <a:srgbClr val="7E4792"/>
        </a:solidFill>
      </dgm:spPr>
      <dgm:t>
        <a:bodyPr/>
        <a:lstStyle/>
        <a:p>
          <a:r>
            <a:rPr lang="en-US"/>
            <a:t>Speaking to press</a:t>
          </a:r>
          <a:endParaRPr lang="en-GB"/>
        </a:p>
      </dgm:t>
    </dgm:pt>
    <dgm:pt modelId="{351220CE-A24F-A64F-B6C2-8EF5D381FE8A}" type="parTrans" cxnId="{2E857C85-AE4C-EE40-ADF6-71A81DBE4F40}">
      <dgm:prSet/>
      <dgm:spPr/>
      <dgm:t>
        <a:bodyPr/>
        <a:lstStyle/>
        <a:p>
          <a:endParaRPr lang="en-US"/>
        </a:p>
      </dgm:t>
    </dgm:pt>
    <dgm:pt modelId="{977F26E1-F6D0-2147-97C8-712EF7EFF640}" type="sibTrans" cxnId="{2E857C85-AE4C-EE40-ADF6-71A81DBE4F40}">
      <dgm:prSet/>
      <dgm:spPr/>
      <dgm:t>
        <a:bodyPr/>
        <a:lstStyle/>
        <a:p>
          <a:endParaRPr lang="en-US"/>
        </a:p>
      </dgm:t>
    </dgm:pt>
    <dgm:pt modelId="{C16664F4-54D5-294D-8999-F28B7377BAA1}">
      <dgm:prSet/>
      <dgm:spPr>
        <a:solidFill>
          <a:srgbClr val="7E4792"/>
        </a:solidFill>
      </dgm:spPr>
      <dgm:t>
        <a:bodyPr/>
        <a:lstStyle/>
        <a:p>
          <a:r>
            <a:rPr lang="en-US"/>
            <a:t>Dealing with police</a:t>
          </a:r>
          <a:endParaRPr lang="en-GB"/>
        </a:p>
      </dgm:t>
    </dgm:pt>
    <dgm:pt modelId="{778172A5-08AA-6C44-A774-5FB6202CA702}" type="parTrans" cxnId="{021E0CE6-CAF3-BB48-AD0A-C1CBA19B5804}">
      <dgm:prSet/>
      <dgm:spPr/>
      <dgm:t>
        <a:bodyPr/>
        <a:lstStyle/>
        <a:p>
          <a:endParaRPr lang="en-US"/>
        </a:p>
      </dgm:t>
    </dgm:pt>
    <dgm:pt modelId="{CDFE4FB2-324F-0F40-9391-EA471CE96949}" type="sibTrans" cxnId="{021E0CE6-CAF3-BB48-AD0A-C1CBA19B5804}">
      <dgm:prSet/>
      <dgm:spPr/>
      <dgm:t>
        <a:bodyPr/>
        <a:lstStyle/>
        <a:p>
          <a:endParaRPr lang="en-US"/>
        </a:p>
      </dgm:t>
    </dgm:pt>
    <dgm:pt modelId="{936C7884-DFF6-D84F-9517-860537BC6705}">
      <dgm:prSet/>
      <dgm:spPr>
        <a:solidFill>
          <a:srgbClr val="2D6B96"/>
        </a:solidFill>
      </dgm:spPr>
      <dgm:t>
        <a:bodyPr/>
        <a:lstStyle/>
        <a:p>
          <a:r>
            <a:rPr lang="en-US" dirty="0"/>
            <a:t>FIRST</a:t>
          </a:r>
          <a:endParaRPr lang="en-GB" dirty="0"/>
        </a:p>
      </dgm:t>
    </dgm:pt>
    <dgm:pt modelId="{A3A9E354-3354-934B-8EEB-961849BC5FAB}" type="parTrans" cxnId="{06C34F66-F7CA-CB48-925B-3C45162A3800}">
      <dgm:prSet/>
      <dgm:spPr/>
      <dgm:t>
        <a:bodyPr/>
        <a:lstStyle/>
        <a:p>
          <a:endParaRPr lang="en-US"/>
        </a:p>
      </dgm:t>
    </dgm:pt>
    <dgm:pt modelId="{73325A1A-4E0A-7F4C-9B92-CBD7A9AD3A1A}" type="sibTrans" cxnId="{06C34F66-F7CA-CB48-925B-3C45162A3800}">
      <dgm:prSet/>
      <dgm:spPr/>
      <dgm:t>
        <a:bodyPr/>
        <a:lstStyle/>
        <a:p>
          <a:endParaRPr lang="en-US"/>
        </a:p>
      </dgm:t>
    </dgm:pt>
    <dgm:pt modelId="{1AADE78B-8BE3-3F4D-86FC-95ECB060DCDB}">
      <dgm:prSet/>
      <dgm:spPr>
        <a:solidFill>
          <a:srgbClr val="2D6B96"/>
        </a:solidFill>
      </dgm:spPr>
      <dgm:t>
        <a:bodyPr/>
        <a:lstStyle/>
        <a:p>
          <a:r>
            <a:rPr lang="en-US" dirty="0"/>
            <a:t>ENISA</a:t>
          </a:r>
          <a:endParaRPr lang="en-GB" dirty="0"/>
        </a:p>
      </dgm:t>
    </dgm:pt>
    <dgm:pt modelId="{1AA3FF0E-CB6A-3A43-B2E1-059667B5373A}" type="parTrans" cxnId="{96DD7E8D-7A09-2349-818A-69DF68B14A54}">
      <dgm:prSet/>
      <dgm:spPr/>
      <dgm:t>
        <a:bodyPr/>
        <a:lstStyle/>
        <a:p>
          <a:endParaRPr lang="en-US"/>
        </a:p>
      </dgm:t>
    </dgm:pt>
    <dgm:pt modelId="{00C86491-3C63-4246-A842-062B2DF3C501}" type="sibTrans" cxnId="{96DD7E8D-7A09-2349-818A-69DF68B14A54}">
      <dgm:prSet/>
      <dgm:spPr/>
      <dgm:t>
        <a:bodyPr/>
        <a:lstStyle/>
        <a:p>
          <a:endParaRPr lang="en-US"/>
        </a:p>
      </dgm:t>
    </dgm:pt>
    <dgm:pt modelId="{E63E4BDB-5715-1E41-B088-ED9C16F4DBCA}">
      <dgm:prSet/>
      <dgm:spPr>
        <a:solidFill>
          <a:srgbClr val="2D6B96"/>
        </a:solidFill>
      </dgm:spPr>
      <dgm:t>
        <a:bodyPr/>
        <a:lstStyle/>
        <a:p>
          <a:r>
            <a:rPr lang="en-US" dirty="0"/>
            <a:t>APNIC</a:t>
          </a:r>
          <a:endParaRPr lang="en-GB" dirty="0"/>
        </a:p>
      </dgm:t>
    </dgm:pt>
    <dgm:pt modelId="{022D5C13-8690-2645-961F-6F8EDA7DC07B}" type="parTrans" cxnId="{B71073C6-5DBB-FA49-A0F8-5115E9B006C3}">
      <dgm:prSet/>
      <dgm:spPr/>
      <dgm:t>
        <a:bodyPr/>
        <a:lstStyle/>
        <a:p>
          <a:endParaRPr lang="en-US"/>
        </a:p>
      </dgm:t>
    </dgm:pt>
    <dgm:pt modelId="{0BD76768-9B51-BF40-8FA9-43E922CAE67F}" type="sibTrans" cxnId="{B71073C6-5DBB-FA49-A0F8-5115E9B006C3}">
      <dgm:prSet/>
      <dgm:spPr/>
      <dgm:t>
        <a:bodyPr/>
        <a:lstStyle/>
        <a:p>
          <a:endParaRPr lang="en-US"/>
        </a:p>
      </dgm:t>
    </dgm:pt>
    <dgm:pt modelId="{6F60B3BA-EC3A-9340-9B2C-3CB9E104DDB7}">
      <dgm:prSet/>
      <dgm:spPr>
        <a:solidFill>
          <a:srgbClr val="0C2C52"/>
        </a:solidFill>
      </dgm:spPr>
      <dgm:t>
        <a:bodyPr/>
        <a:lstStyle/>
        <a:p>
          <a:r>
            <a:rPr lang="en-GB" dirty="0"/>
            <a:t>Internal Tools</a:t>
          </a:r>
        </a:p>
      </dgm:t>
    </dgm:pt>
    <dgm:pt modelId="{B213064E-A8E9-824F-91EC-538729B190B3}" type="parTrans" cxnId="{739CDA04-0AB9-9E4C-A1B3-4BC81CBD5E79}">
      <dgm:prSet/>
      <dgm:spPr/>
      <dgm:t>
        <a:bodyPr/>
        <a:lstStyle/>
        <a:p>
          <a:endParaRPr lang="en-US"/>
        </a:p>
      </dgm:t>
    </dgm:pt>
    <dgm:pt modelId="{802F9198-DD77-9240-AD8A-0BA692532D3A}" type="sibTrans" cxnId="{739CDA04-0AB9-9E4C-A1B3-4BC81CBD5E79}">
      <dgm:prSet/>
      <dgm:spPr/>
      <dgm:t>
        <a:bodyPr/>
        <a:lstStyle/>
        <a:p>
          <a:endParaRPr lang="en-US"/>
        </a:p>
      </dgm:t>
    </dgm:pt>
    <dgm:pt modelId="{FF7AED4E-F137-2548-B708-7BE641443ECD}">
      <dgm:prSet/>
      <dgm:spPr>
        <a:solidFill>
          <a:srgbClr val="0C2C52"/>
        </a:solidFill>
      </dgm:spPr>
      <dgm:t>
        <a:bodyPr/>
        <a:lstStyle/>
        <a:p>
          <a:r>
            <a:rPr lang="en-GB" dirty="0"/>
            <a:t>Team Building</a:t>
          </a:r>
        </a:p>
      </dgm:t>
    </dgm:pt>
    <dgm:pt modelId="{F707618E-3298-174C-8271-DC13D105329D}" type="parTrans" cxnId="{1D512333-3426-E34D-830F-D27068DE49FF}">
      <dgm:prSet/>
      <dgm:spPr/>
      <dgm:t>
        <a:bodyPr/>
        <a:lstStyle/>
        <a:p>
          <a:endParaRPr lang="en-US"/>
        </a:p>
      </dgm:t>
    </dgm:pt>
    <dgm:pt modelId="{A83F1B37-9D09-C847-A510-BA35829B9D0C}" type="sibTrans" cxnId="{1D512333-3426-E34D-830F-D27068DE49FF}">
      <dgm:prSet/>
      <dgm:spPr/>
      <dgm:t>
        <a:bodyPr/>
        <a:lstStyle/>
        <a:p>
          <a:endParaRPr lang="en-US"/>
        </a:p>
      </dgm:t>
    </dgm:pt>
    <dgm:pt modelId="{D3C6D210-074D-564A-8CD2-E94352B607CF}">
      <dgm:prSet/>
      <dgm:spPr>
        <a:solidFill>
          <a:srgbClr val="0C2C52"/>
        </a:solidFill>
      </dgm:spPr>
      <dgm:t>
        <a:bodyPr/>
        <a:lstStyle/>
        <a:p>
          <a:r>
            <a:rPr lang="en-GB" dirty="0"/>
            <a:t>Local Processes</a:t>
          </a:r>
        </a:p>
      </dgm:t>
    </dgm:pt>
    <dgm:pt modelId="{CF56868B-1250-1C4D-B64A-B2A07269C0A6}" type="parTrans" cxnId="{385E1D35-76C1-5443-A880-ABC8A45A98BA}">
      <dgm:prSet/>
      <dgm:spPr/>
      <dgm:t>
        <a:bodyPr/>
        <a:lstStyle/>
        <a:p>
          <a:endParaRPr lang="en-US"/>
        </a:p>
      </dgm:t>
    </dgm:pt>
    <dgm:pt modelId="{76BB0431-7627-424C-8EFA-A9C1BCE2D15A}" type="sibTrans" cxnId="{385E1D35-76C1-5443-A880-ABC8A45A98BA}">
      <dgm:prSet/>
      <dgm:spPr/>
      <dgm:t>
        <a:bodyPr/>
        <a:lstStyle/>
        <a:p>
          <a:endParaRPr lang="en-US"/>
        </a:p>
      </dgm:t>
    </dgm:pt>
    <dgm:pt modelId="{A15B4FDC-AB2C-4840-8D2C-9B4A1F16A25C}" type="pres">
      <dgm:prSet presAssocID="{19391A62-E645-D144-85E0-3CEB2D63DD68}" presName="theList" presStyleCnt="0">
        <dgm:presLayoutVars>
          <dgm:dir/>
          <dgm:animLvl val="lvl"/>
          <dgm:resizeHandles val="exact"/>
        </dgm:presLayoutVars>
      </dgm:prSet>
      <dgm:spPr/>
    </dgm:pt>
    <dgm:pt modelId="{87F1AF25-5089-D541-BAB5-EC0D004F6389}" type="pres">
      <dgm:prSet presAssocID="{5575E509-2DF7-6B46-B057-4DE1907CD84E}" presName="compNode" presStyleCnt="0"/>
      <dgm:spPr/>
    </dgm:pt>
    <dgm:pt modelId="{325035A9-9E5B-D546-BF24-1AAE57CFA5CD}" type="pres">
      <dgm:prSet presAssocID="{5575E509-2DF7-6B46-B057-4DE1907CD84E}" presName="aNode" presStyleLbl="bgShp" presStyleIdx="0" presStyleCnt="3"/>
      <dgm:spPr/>
    </dgm:pt>
    <dgm:pt modelId="{29E66EA8-DDD7-524E-AC61-C117C2632A31}" type="pres">
      <dgm:prSet presAssocID="{5575E509-2DF7-6B46-B057-4DE1907CD84E}" presName="textNode" presStyleLbl="bgShp" presStyleIdx="0" presStyleCnt="3"/>
      <dgm:spPr/>
    </dgm:pt>
    <dgm:pt modelId="{637CB8D1-4D25-E048-80FD-9195AC9A19D8}" type="pres">
      <dgm:prSet presAssocID="{5575E509-2DF7-6B46-B057-4DE1907CD84E}" presName="compChildNode" presStyleCnt="0"/>
      <dgm:spPr/>
    </dgm:pt>
    <dgm:pt modelId="{AC63971C-AEAF-A946-A08D-4249B1A5688A}" type="pres">
      <dgm:prSet presAssocID="{5575E509-2DF7-6B46-B057-4DE1907CD84E}" presName="theInnerList" presStyleCnt="0"/>
      <dgm:spPr/>
    </dgm:pt>
    <dgm:pt modelId="{138C2521-DC66-C04D-B4F0-C76C2B488C76}" type="pres">
      <dgm:prSet presAssocID="{6F60B3BA-EC3A-9340-9B2C-3CB9E104DDB7}" presName="childNode" presStyleLbl="node1" presStyleIdx="0" presStyleCnt="11">
        <dgm:presLayoutVars>
          <dgm:bulletEnabled val="1"/>
        </dgm:presLayoutVars>
      </dgm:prSet>
      <dgm:spPr/>
    </dgm:pt>
    <dgm:pt modelId="{9B5B80E3-4471-4349-80E8-522A3CD7089E}" type="pres">
      <dgm:prSet presAssocID="{6F60B3BA-EC3A-9340-9B2C-3CB9E104DDB7}" presName="aSpace2" presStyleCnt="0"/>
      <dgm:spPr/>
    </dgm:pt>
    <dgm:pt modelId="{6BC14192-817F-F940-9201-1C308177E54B}" type="pres">
      <dgm:prSet presAssocID="{FF7AED4E-F137-2548-B708-7BE641443ECD}" presName="childNode" presStyleLbl="node1" presStyleIdx="1" presStyleCnt="11">
        <dgm:presLayoutVars>
          <dgm:bulletEnabled val="1"/>
        </dgm:presLayoutVars>
      </dgm:prSet>
      <dgm:spPr/>
    </dgm:pt>
    <dgm:pt modelId="{DC1A3B86-263E-7F43-9ECE-49FBFE79F1F6}" type="pres">
      <dgm:prSet presAssocID="{FF7AED4E-F137-2548-B708-7BE641443ECD}" presName="aSpace2" presStyleCnt="0"/>
      <dgm:spPr/>
    </dgm:pt>
    <dgm:pt modelId="{4A8EA4B0-265B-BF4C-8B4B-E6D2EE9F04D8}" type="pres">
      <dgm:prSet presAssocID="{D3C6D210-074D-564A-8CD2-E94352B607CF}" presName="childNode" presStyleLbl="node1" presStyleIdx="2" presStyleCnt="11">
        <dgm:presLayoutVars>
          <dgm:bulletEnabled val="1"/>
        </dgm:presLayoutVars>
      </dgm:prSet>
      <dgm:spPr/>
    </dgm:pt>
    <dgm:pt modelId="{4A04D91C-B352-6745-BC20-8782700F7941}" type="pres">
      <dgm:prSet presAssocID="{5575E509-2DF7-6B46-B057-4DE1907CD84E}" presName="aSpace" presStyleCnt="0"/>
      <dgm:spPr/>
    </dgm:pt>
    <dgm:pt modelId="{B55C177D-20D7-4948-B7D5-F500D72C9A99}" type="pres">
      <dgm:prSet presAssocID="{8DA6CD8F-263B-AA43-9173-D1B4A17D4FC5}" presName="compNode" presStyleCnt="0"/>
      <dgm:spPr/>
    </dgm:pt>
    <dgm:pt modelId="{769F1084-6879-7945-9474-3AEEEDEB2104}" type="pres">
      <dgm:prSet presAssocID="{8DA6CD8F-263B-AA43-9173-D1B4A17D4FC5}" presName="aNode" presStyleLbl="bgShp" presStyleIdx="1" presStyleCnt="3"/>
      <dgm:spPr/>
    </dgm:pt>
    <dgm:pt modelId="{BC9BBF90-5E7A-AB43-9957-BA0D9C7DBA61}" type="pres">
      <dgm:prSet presAssocID="{8DA6CD8F-263B-AA43-9173-D1B4A17D4FC5}" presName="textNode" presStyleLbl="bgShp" presStyleIdx="1" presStyleCnt="3"/>
      <dgm:spPr/>
    </dgm:pt>
    <dgm:pt modelId="{E188A083-FD38-A84B-A757-61A15F23F3E8}" type="pres">
      <dgm:prSet presAssocID="{8DA6CD8F-263B-AA43-9173-D1B4A17D4FC5}" presName="compChildNode" presStyleCnt="0"/>
      <dgm:spPr/>
    </dgm:pt>
    <dgm:pt modelId="{CC6052E4-EC42-AE4F-8135-07F5772A5C1B}" type="pres">
      <dgm:prSet presAssocID="{8DA6CD8F-263B-AA43-9173-D1B4A17D4FC5}" presName="theInnerList" presStyleCnt="0"/>
      <dgm:spPr/>
    </dgm:pt>
    <dgm:pt modelId="{D43CEC0E-B91D-8A47-B15F-7A3142F67E6E}" type="pres">
      <dgm:prSet presAssocID="{187C6DF4-4E77-5545-B336-DFAEBF4B5BAB}" presName="childNode" presStyleLbl="node1" presStyleIdx="3" presStyleCnt="11">
        <dgm:presLayoutVars>
          <dgm:bulletEnabled val="1"/>
        </dgm:presLayoutVars>
      </dgm:prSet>
      <dgm:spPr/>
    </dgm:pt>
    <dgm:pt modelId="{FDBB293C-416C-7C4C-938D-45C4F7E33A64}" type="pres">
      <dgm:prSet presAssocID="{187C6DF4-4E77-5545-B336-DFAEBF4B5BAB}" presName="aSpace2" presStyleCnt="0"/>
      <dgm:spPr/>
    </dgm:pt>
    <dgm:pt modelId="{5CDE3E26-4E0C-F94E-8DBF-D22B3AD05C67}" type="pres">
      <dgm:prSet presAssocID="{936C7884-DFF6-D84F-9517-860537BC6705}" presName="childNode" presStyleLbl="node1" presStyleIdx="4" presStyleCnt="11">
        <dgm:presLayoutVars>
          <dgm:bulletEnabled val="1"/>
        </dgm:presLayoutVars>
      </dgm:prSet>
      <dgm:spPr/>
    </dgm:pt>
    <dgm:pt modelId="{A88050CA-9EC9-6E46-A06B-3E20EB620261}" type="pres">
      <dgm:prSet presAssocID="{936C7884-DFF6-D84F-9517-860537BC6705}" presName="aSpace2" presStyleCnt="0"/>
      <dgm:spPr/>
    </dgm:pt>
    <dgm:pt modelId="{752E86A8-4E6D-8446-B7F1-084B840D6793}" type="pres">
      <dgm:prSet presAssocID="{1AADE78B-8BE3-3F4D-86FC-95ECB060DCDB}" presName="childNode" presStyleLbl="node1" presStyleIdx="5" presStyleCnt="11">
        <dgm:presLayoutVars>
          <dgm:bulletEnabled val="1"/>
        </dgm:presLayoutVars>
      </dgm:prSet>
      <dgm:spPr/>
    </dgm:pt>
    <dgm:pt modelId="{13F948BD-DB42-6A40-B50B-6D4A017852D6}" type="pres">
      <dgm:prSet presAssocID="{1AADE78B-8BE3-3F4D-86FC-95ECB060DCDB}" presName="aSpace2" presStyleCnt="0"/>
      <dgm:spPr/>
    </dgm:pt>
    <dgm:pt modelId="{662A4013-1EAC-F84B-A4ED-F0C9B81C0FA0}" type="pres">
      <dgm:prSet presAssocID="{E63E4BDB-5715-1E41-B088-ED9C16F4DBCA}" presName="childNode" presStyleLbl="node1" presStyleIdx="6" presStyleCnt="11">
        <dgm:presLayoutVars>
          <dgm:bulletEnabled val="1"/>
        </dgm:presLayoutVars>
      </dgm:prSet>
      <dgm:spPr/>
    </dgm:pt>
    <dgm:pt modelId="{B8763D54-6C9B-4B48-8F5D-ACC1D6072252}" type="pres">
      <dgm:prSet presAssocID="{8DA6CD8F-263B-AA43-9173-D1B4A17D4FC5}" presName="aSpace" presStyleCnt="0"/>
      <dgm:spPr/>
    </dgm:pt>
    <dgm:pt modelId="{7ECA6E48-2F01-8F4D-91E3-4BCBC53CA9D1}" type="pres">
      <dgm:prSet presAssocID="{6486626B-22B5-6B40-9EB1-048A35B6FDCC}" presName="compNode" presStyleCnt="0"/>
      <dgm:spPr/>
    </dgm:pt>
    <dgm:pt modelId="{3FF5A8C8-FE48-104B-8C7A-DDB0C82DC5DA}" type="pres">
      <dgm:prSet presAssocID="{6486626B-22B5-6B40-9EB1-048A35B6FDCC}" presName="aNode" presStyleLbl="bgShp" presStyleIdx="2" presStyleCnt="3"/>
      <dgm:spPr/>
    </dgm:pt>
    <dgm:pt modelId="{4BA57F3E-23FE-6F41-83D2-B5B4DFEDC4D2}" type="pres">
      <dgm:prSet presAssocID="{6486626B-22B5-6B40-9EB1-048A35B6FDCC}" presName="textNode" presStyleLbl="bgShp" presStyleIdx="2" presStyleCnt="3"/>
      <dgm:spPr/>
    </dgm:pt>
    <dgm:pt modelId="{71D072F1-A1AC-DC4B-A55B-34FCBA40FEDB}" type="pres">
      <dgm:prSet presAssocID="{6486626B-22B5-6B40-9EB1-048A35B6FDCC}" presName="compChildNode" presStyleCnt="0"/>
      <dgm:spPr/>
    </dgm:pt>
    <dgm:pt modelId="{551069C7-C22E-F446-9093-081E14D4F055}" type="pres">
      <dgm:prSet presAssocID="{6486626B-22B5-6B40-9EB1-048A35B6FDCC}" presName="theInnerList" presStyleCnt="0"/>
      <dgm:spPr/>
    </dgm:pt>
    <dgm:pt modelId="{FC7FEC51-C425-DC45-A4A9-D308F5C00F8E}" type="pres">
      <dgm:prSet presAssocID="{B5E8B0BE-E7AC-CB48-8919-05ECC48D9B93}" presName="childNode" presStyleLbl="node1" presStyleIdx="7" presStyleCnt="11">
        <dgm:presLayoutVars>
          <dgm:bulletEnabled val="1"/>
        </dgm:presLayoutVars>
      </dgm:prSet>
      <dgm:spPr/>
    </dgm:pt>
    <dgm:pt modelId="{0C27D360-7FD5-F845-A3DB-A2A77EDF61B0}" type="pres">
      <dgm:prSet presAssocID="{B5E8B0BE-E7AC-CB48-8919-05ECC48D9B93}" presName="aSpace2" presStyleCnt="0"/>
      <dgm:spPr/>
    </dgm:pt>
    <dgm:pt modelId="{9FE78E14-94DA-8D4B-A8A4-A9F247D57602}" type="pres">
      <dgm:prSet presAssocID="{DC8D7D1A-FEEE-624A-BD6E-90927B64B6D7}" presName="childNode" presStyleLbl="node1" presStyleIdx="8" presStyleCnt="11">
        <dgm:presLayoutVars>
          <dgm:bulletEnabled val="1"/>
        </dgm:presLayoutVars>
      </dgm:prSet>
      <dgm:spPr/>
    </dgm:pt>
    <dgm:pt modelId="{BF63A8C8-5381-224F-AF6D-07C137E1A479}" type="pres">
      <dgm:prSet presAssocID="{DC8D7D1A-FEEE-624A-BD6E-90927B64B6D7}" presName="aSpace2" presStyleCnt="0"/>
      <dgm:spPr/>
    </dgm:pt>
    <dgm:pt modelId="{9A65FE21-C107-B742-8170-EF8D660B231F}" type="pres">
      <dgm:prSet presAssocID="{D2250D3E-9C32-5A49-A828-CC7A8BAC806E}" presName="childNode" presStyleLbl="node1" presStyleIdx="9" presStyleCnt="11">
        <dgm:presLayoutVars>
          <dgm:bulletEnabled val="1"/>
        </dgm:presLayoutVars>
      </dgm:prSet>
      <dgm:spPr/>
    </dgm:pt>
    <dgm:pt modelId="{2882DF2F-72E8-A94C-8E61-5E3D1F7F6574}" type="pres">
      <dgm:prSet presAssocID="{D2250D3E-9C32-5A49-A828-CC7A8BAC806E}" presName="aSpace2" presStyleCnt="0"/>
      <dgm:spPr/>
    </dgm:pt>
    <dgm:pt modelId="{810D755D-AAF3-8A47-95A4-0D4502F11397}" type="pres">
      <dgm:prSet presAssocID="{C16664F4-54D5-294D-8999-F28B7377BAA1}" presName="childNode" presStyleLbl="node1" presStyleIdx="10" presStyleCnt="11">
        <dgm:presLayoutVars>
          <dgm:bulletEnabled val="1"/>
        </dgm:presLayoutVars>
      </dgm:prSet>
      <dgm:spPr/>
    </dgm:pt>
  </dgm:ptLst>
  <dgm:cxnLst>
    <dgm:cxn modelId="{739CDA04-0AB9-9E4C-A1B3-4BC81CBD5E79}" srcId="{5575E509-2DF7-6B46-B057-4DE1907CD84E}" destId="{6F60B3BA-EC3A-9340-9B2C-3CB9E104DDB7}" srcOrd="0" destOrd="0" parTransId="{B213064E-A8E9-824F-91EC-538729B190B3}" sibTransId="{802F9198-DD77-9240-AD8A-0BA692532D3A}"/>
    <dgm:cxn modelId="{5BCC3C11-8341-EF4F-9A74-307E3312F5DC}" srcId="{6486626B-22B5-6B40-9EB1-048A35B6FDCC}" destId="{DC8D7D1A-FEEE-624A-BD6E-90927B64B6D7}" srcOrd="1" destOrd="0" parTransId="{6B30432C-7B6E-3E40-AF76-6B1A31AF1B58}" sibTransId="{62AF0A6C-AB0D-E344-8092-C34D734D390A}"/>
    <dgm:cxn modelId="{4F2A9E1A-A398-2243-AB58-CCF73E447B77}" srcId="{19391A62-E645-D144-85E0-3CEB2D63DD68}" destId="{5575E509-2DF7-6B46-B057-4DE1907CD84E}" srcOrd="0" destOrd="0" parTransId="{56DA2720-8A71-BB49-A7DD-9DB27A72DBAD}" sibTransId="{81B45B79-86AA-4245-A4A1-5501DAC0725A}"/>
    <dgm:cxn modelId="{397DDE25-BDA0-D74F-A1B8-52D2AB4946F1}" srcId="{8DA6CD8F-263B-AA43-9173-D1B4A17D4FC5}" destId="{187C6DF4-4E77-5545-B336-DFAEBF4B5BAB}" srcOrd="0" destOrd="0" parTransId="{D9DFDE9E-B623-B24D-95BE-21196F628335}" sibTransId="{241EB995-C494-2C4F-90C6-1E5F1AA2C9D6}"/>
    <dgm:cxn modelId="{95F91C31-3452-D945-92EA-6CC06A311799}" type="presOf" srcId="{8DA6CD8F-263B-AA43-9173-D1B4A17D4FC5}" destId="{769F1084-6879-7945-9474-3AEEEDEB2104}" srcOrd="0" destOrd="0" presId="urn:microsoft.com/office/officeart/2005/8/layout/lProcess2"/>
    <dgm:cxn modelId="{868C4431-1610-6447-8B84-02F024D92584}" type="presOf" srcId="{5575E509-2DF7-6B46-B057-4DE1907CD84E}" destId="{29E66EA8-DDD7-524E-AC61-C117C2632A31}" srcOrd="1" destOrd="0" presId="urn:microsoft.com/office/officeart/2005/8/layout/lProcess2"/>
    <dgm:cxn modelId="{92A06532-A3E7-B64B-B23D-25CBDAE0B07A}" type="presOf" srcId="{187C6DF4-4E77-5545-B336-DFAEBF4B5BAB}" destId="{D43CEC0E-B91D-8A47-B15F-7A3142F67E6E}" srcOrd="0" destOrd="0" presId="urn:microsoft.com/office/officeart/2005/8/layout/lProcess2"/>
    <dgm:cxn modelId="{1D512333-3426-E34D-830F-D27068DE49FF}" srcId="{5575E509-2DF7-6B46-B057-4DE1907CD84E}" destId="{FF7AED4E-F137-2548-B708-7BE641443ECD}" srcOrd="1" destOrd="0" parTransId="{F707618E-3298-174C-8271-DC13D105329D}" sibTransId="{A83F1B37-9D09-C847-A510-BA35829B9D0C}"/>
    <dgm:cxn modelId="{385E1D35-76C1-5443-A880-ABC8A45A98BA}" srcId="{5575E509-2DF7-6B46-B057-4DE1907CD84E}" destId="{D3C6D210-074D-564A-8CD2-E94352B607CF}" srcOrd="2" destOrd="0" parTransId="{CF56868B-1250-1C4D-B64A-B2A07269C0A6}" sibTransId="{76BB0431-7627-424C-8EFA-A9C1BCE2D15A}"/>
    <dgm:cxn modelId="{626D4339-FCF1-3549-8544-EFFA51AF4B7D}" srcId="{6486626B-22B5-6B40-9EB1-048A35B6FDCC}" destId="{B5E8B0BE-E7AC-CB48-8919-05ECC48D9B93}" srcOrd="0" destOrd="0" parTransId="{1FE45CEA-7113-FB43-81F2-CD2AE3E100BA}" sibTransId="{B6E1ACC4-19EC-C149-98CA-1982ED9ED4B6}"/>
    <dgm:cxn modelId="{DC53683B-B3EB-7146-B9E7-A6C63C0350A5}" type="presOf" srcId="{FF7AED4E-F137-2548-B708-7BE641443ECD}" destId="{6BC14192-817F-F940-9201-1C308177E54B}" srcOrd="0" destOrd="0" presId="urn:microsoft.com/office/officeart/2005/8/layout/lProcess2"/>
    <dgm:cxn modelId="{23AC1F46-789E-CE4F-AE18-D61B2C9D92AC}" type="presOf" srcId="{C16664F4-54D5-294D-8999-F28B7377BAA1}" destId="{810D755D-AAF3-8A47-95A4-0D4502F11397}" srcOrd="0" destOrd="0" presId="urn:microsoft.com/office/officeart/2005/8/layout/lProcess2"/>
    <dgm:cxn modelId="{06C34F66-F7CA-CB48-925B-3C45162A3800}" srcId="{8DA6CD8F-263B-AA43-9173-D1B4A17D4FC5}" destId="{936C7884-DFF6-D84F-9517-860537BC6705}" srcOrd="1" destOrd="0" parTransId="{A3A9E354-3354-934B-8EEB-961849BC5FAB}" sibTransId="{73325A1A-4E0A-7F4C-9B92-CBD7A9AD3A1A}"/>
    <dgm:cxn modelId="{2E857C85-AE4C-EE40-ADF6-71A81DBE4F40}" srcId="{6486626B-22B5-6B40-9EB1-048A35B6FDCC}" destId="{D2250D3E-9C32-5A49-A828-CC7A8BAC806E}" srcOrd="2" destOrd="0" parTransId="{351220CE-A24F-A64F-B6C2-8EF5D381FE8A}" sibTransId="{977F26E1-F6D0-2147-97C8-712EF7EFF640}"/>
    <dgm:cxn modelId="{22F8E186-7A36-2641-B1F6-FF00F2734B45}" type="presOf" srcId="{E63E4BDB-5715-1E41-B088-ED9C16F4DBCA}" destId="{662A4013-1EAC-F84B-A4ED-F0C9B81C0FA0}" srcOrd="0" destOrd="0" presId="urn:microsoft.com/office/officeart/2005/8/layout/lProcess2"/>
    <dgm:cxn modelId="{96DD7E8D-7A09-2349-818A-69DF68B14A54}" srcId="{8DA6CD8F-263B-AA43-9173-D1B4A17D4FC5}" destId="{1AADE78B-8BE3-3F4D-86FC-95ECB060DCDB}" srcOrd="2" destOrd="0" parTransId="{1AA3FF0E-CB6A-3A43-B2E1-059667B5373A}" sibTransId="{00C86491-3C63-4246-A842-062B2DF3C501}"/>
    <dgm:cxn modelId="{2A31CD90-3076-C440-B6ED-CCD4E990F0E8}" type="presOf" srcId="{19391A62-E645-D144-85E0-3CEB2D63DD68}" destId="{A15B4FDC-AB2C-4840-8D2C-9B4A1F16A25C}" srcOrd="0" destOrd="0" presId="urn:microsoft.com/office/officeart/2005/8/layout/lProcess2"/>
    <dgm:cxn modelId="{53ABCF95-9D15-5E4A-A9B1-F6301282356E}" type="presOf" srcId="{6F60B3BA-EC3A-9340-9B2C-3CB9E104DDB7}" destId="{138C2521-DC66-C04D-B4F0-C76C2B488C76}" srcOrd="0" destOrd="0" presId="urn:microsoft.com/office/officeart/2005/8/layout/lProcess2"/>
    <dgm:cxn modelId="{C54B6CA6-FC74-F344-B48F-C91DC8679535}" type="presOf" srcId="{D2250D3E-9C32-5A49-A828-CC7A8BAC806E}" destId="{9A65FE21-C107-B742-8170-EF8D660B231F}" srcOrd="0" destOrd="0" presId="urn:microsoft.com/office/officeart/2005/8/layout/lProcess2"/>
    <dgm:cxn modelId="{FB19ACA6-19BF-5248-8AE3-F2B683BFD6A5}" srcId="{19391A62-E645-D144-85E0-3CEB2D63DD68}" destId="{8DA6CD8F-263B-AA43-9173-D1B4A17D4FC5}" srcOrd="1" destOrd="0" parTransId="{C7F25F6E-C66C-E044-B612-A48FCF3A4E07}" sibTransId="{4894C16B-2E00-044F-9110-2C0763971790}"/>
    <dgm:cxn modelId="{AA2A89A7-580F-2C42-BDAA-B9F323C34F9F}" type="presOf" srcId="{5575E509-2DF7-6B46-B057-4DE1907CD84E}" destId="{325035A9-9E5B-D546-BF24-1AAE57CFA5CD}" srcOrd="0" destOrd="0" presId="urn:microsoft.com/office/officeart/2005/8/layout/lProcess2"/>
    <dgm:cxn modelId="{717BAAB5-F9D7-5C45-A785-2BF0BA363B6E}" type="presOf" srcId="{6486626B-22B5-6B40-9EB1-048A35B6FDCC}" destId="{3FF5A8C8-FE48-104B-8C7A-DDB0C82DC5DA}" srcOrd="0" destOrd="0" presId="urn:microsoft.com/office/officeart/2005/8/layout/lProcess2"/>
    <dgm:cxn modelId="{75CB45B9-000A-6344-B83A-75467045F0A7}" type="presOf" srcId="{1AADE78B-8BE3-3F4D-86FC-95ECB060DCDB}" destId="{752E86A8-4E6D-8446-B7F1-084B840D6793}" srcOrd="0" destOrd="0" presId="urn:microsoft.com/office/officeart/2005/8/layout/lProcess2"/>
    <dgm:cxn modelId="{F41BECB9-4F29-2244-A5BE-9151EE3DFA85}" srcId="{19391A62-E645-D144-85E0-3CEB2D63DD68}" destId="{6486626B-22B5-6B40-9EB1-048A35B6FDCC}" srcOrd="2" destOrd="0" parTransId="{A5EB9D09-5EE1-8D40-BDC4-4E12473FAF15}" sibTransId="{16C4BF76-6D64-D845-B6B2-9063A20C5C2A}"/>
    <dgm:cxn modelId="{81F0EEBD-630F-204E-BE0D-CB170ADE07E3}" type="presOf" srcId="{B5E8B0BE-E7AC-CB48-8919-05ECC48D9B93}" destId="{FC7FEC51-C425-DC45-A4A9-D308F5C00F8E}" srcOrd="0" destOrd="0" presId="urn:microsoft.com/office/officeart/2005/8/layout/lProcess2"/>
    <dgm:cxn modelId="{312903C1-378A-2345-8390-578956DDA738}" type="presOf" srcId="{DC8D7D1A-FEEE-624A-BD6E-90927B64B6D7}" destId="{9FE78E14-94DA-8D4B-A8A4-A9F247D57602}" srcOrd="0" destOrd="0" presId="urn:microsoft.com/office/officeart/2005/8/layout/lProcess2"/>
    <dgm:cxn modelId="{B71073C6-5DBB-FA49-A0F8-5115E9B006C3}" srcId="{8DA6CD8F-263B-AA43-9173-D1B4A17D4FC5}" destId="{E63E4BDB-5715-1E41-B088-ED9C16F4DBCA}" srcOrd="3" destOrd="0" parTransId="{022D5C13-8690-2645-961F-6F8EDA7DC07B}" sibTransId="{0BD76768-9B51-BF40-8FA9-43E922CAE67F}"/>
    <dgm:cxn modelId="{6D8C80DA-246D-0847-AD22-4E5C5711E6F9}" type="presOf" srcId="{8DA6CD8F-263B-AA43-9173-D1B4A17D4FC5}" destId="{BC9BBF90-5E7A-AB43-9957-BA0D9C7DBA61}" srcOrd="1" destOrd="0" presId="urn:microsoft.com/office/officeart/2005/8/layout/lProcess2"/>
    <dgm:cxn modelId="{021E0CE6-CAF3-BB48-AD0A-C1CBA19B5804}" srcId="{6486626B-22B5-6B40-9EB1-048A35B6FDCC}" destId="{C16664F4-54D5-294D-8999-F28B7377BAA1}" srcOrd="3" destOrd="0" parTransId="{778172A5-08AA-6C44-A774-5FB6202CA702}" sibTransId="{CDFE4FB2-324F-0F40-9391-EA471CE96949}"/>
    <dgm:cxn modelId="{751C70FA-9509-914F-A074-EDD49BF2E81A}" type="presOf" srcId="{936C7884-DFF6-D84F-9517-860537BC6705}" destId="{5CDE3E26-4E0C-F94E-8DBF-D22B3AD05C67}" srcOrd="0" destOrd="0" presId="urn:microsoft.com/office/officeart/2005/8/layout/lProcess2"/>
    <dgm:cxn modelId="{C1C36CFC-E60E-4E42-80F4-A7B1D4ADCF54}" type="presOf" srcId="{D3C6D210-074D-564A-8CD2-E94352B607CF}" destId="{4A8EA4B0-265B-BF4C-8B4B-E6D2EE9F04D8}" srcOrd="0" destOrd="0" presId="urn:microsoft.com/office/officeart/2005/8/layout/lProcess2"/>
    <dgm:cxn modelId="{77D45EFD-A1B5-3E48-A411-69E7BB358AE4}" type="presOf" srcId="{6486626B-22B5-6B40-9EB1-048A35B6FDCC}" destId="{4BA57F3E-23FE-6F41-83D2-B5B4DFEDC4D2}" srcOrd="1" destOrd="0" presId="urn:microsoft.com/office/officeart/2005/8/layout/lProcess2"/>
    <dgm:cxn modelId="{A2EDED3E-0FDC-404E-B232-BAE366173635}" type="presParOf" srcId="{A15B4FDC-AB2C-4840-8D2C-9B4A1F16A25C}" destId="{87F1AF25-5089-D541-BAB5-EC0D004F6389}" srcOrd="0" destOrd="0" presId="urn:microsoft.com/office/officeart/2005/8/layout/lProcess2"/>
    <dgm:cxn modelId="{7E18B260-28CC-9E4B-AAB3-65152A87B3AA}" type="presParOf" srcId="{87F1AF25-5089-D541-BAB5-EC0D004F6389}" destId="{325035A9-9E5B-D546-BF24-1AAE57CFA5CD}" srcOrd="0" destOrd="0" presId="urn:microsoft.com/office/officeart/2005/8/layout/lProcess2"/>
    <dgm:cxn modelId="{323CF32D-A21B-EF4B-97CA-104966C2A4DF}" type="presParOf" srcId="{87F1AF25-5089-D541-BAB5-EC0D004F6389}" destId="{29E66EA8-DDD7-524E-AC61-C117C2632A31}" srcOrd="1" destOrd="0" presId="urn:microsoft.com/office/officeart/2005/8/layout/lProcess2"/>
    <dgm:cxn modelId="{0252FBD8-1EBC-0841-B2F6-A014E1DD81B2}" type="presParOf" srcId="{87F1AF25-5089-D541-BAB5-EC0D004F6389}" destId="{637CB8D1-4D25-E048-80FD-9195AC9A19D8}" srcOrd="2" destOrd="0" presId="urn:microsoft.com/office/officeart/2005/8/layout/lProcess2"/>
    <dgm:cxn modelId="{93A1B796-15C9-D24A-86FB-14A2235F4F63}" type="presParOf" srcId="{637CB8D1-4D25-E048-80FD-9195AC9A19D8}" destId="{AC63971C-AEAF-A946-A08D-4249B1A5688A}" srcOrd="0" destOrd="0" presId="urn:microsoft.com/office/officeart/2005/8/layout/lProcess2"/>
    <dgm:cxn modelId="{919EB294-1099-974B-BC0C-CFF70CA940C3}" type="presParOf" srcId="{AC63971C-AEAF-A946-A08D-4249B1A5688A}" destId="{138C2521-DC66-C04D-B4F0-C76C2B488C76}" srcOrd="0" destOrd="0" presId="urn:microsoft.com/office/officeart/2005/8/layout/lProcess2"/>
    <dgm:cxn modelId="{996C90A5-47CC-F442-939B-C9E2C3E5882B}" type="presParOf" srcId="{AC63971C-AEAF-A946-A08D-4249B1A5688A}" destId="{9B5B80E3-4471-4349-80E8-522A3CD7089E}" srcOrd="1" destOrd="0" presId="urn:microsoft.com/office/officeart/2005/8/layout/lProcess2"/>
    <dgm:cxn modelId="{13B6E378-BC3C-AA48-999D-9007C43DCA0E}" type="presParOf" srcId="{AC63971C-AEAF-A946-A08D-4249B1A5688A}" destId="{6BC14192-817F-F940-9201-1C308177E54B}" srcOrd="2" destOrd="0" presId="urn:microsoft.com/office/officeart/2005/8/layout/lProcess2"/>
    <dgm:cxn modelId="{3E67115B-431A-D14A-AC66-422231E7B215}" type="presParOf" srcId="{AC63971C-AEAF-A946-A08D-4249B1A5688A}" destId="{DC1A3B86-263E-7F43-9ECE-49FBFE79F1F6}" srcOrd="3" destOrd="0" presId="urn:microsoft.com/office/officeart/2005/8/layout/lProcess2"/>
    <dgm:cxn modelId="{2879F39B-B16B-3948-93AB-93AF59F514C4}" type="presParOf" srcId="{AC63971C-AEAF-A946-A08D-4249B1A5688A}" destId="{4A8EA4B0-265B-BF4C-8B4B-E6D2EE9F04D8}" srcOrd="4" destOrd="0" presId="urn:microsoft.com/office/officeart/2005/8/layout/lProcess2"/>
    <dgm:cxn modelId="{C0761BB7-03D3-6B41-9FD2-EEA95C6EF230}" type="presParOf" srcId="{A15B4FDC-AB2C-4840-8D2C-9B4A1F16A25C}" destId="{4A04D91C-B352-6745-BC20-8782700F7941}" srcOrd="1" destOrd="0" presId="urn:microsoft.com/office/officeart/2005/8/layout/lProcess2"/>
    <dgm:cxn modelId="{CBA0085C-DAEE-5D4A-8957-37DD5ADA5643}" type="presParOf" srcId="{A15B4FDC-AB2C-4840-8D2C-9B4A1F16A25C}" destId="{B55C177D-20D7-4948-B7D5-F500D72C9A99}" srcOrd="2" destOrd="0" presId="urn:microsoft.com/office/officeart/2005/8/layout/lProcess2"/>
    <dgm:cxn modelId="{AD625A7F-D28C-0C49-9FC8-7EECB73DD63C}" type="presParOf" srcId="{B55C177D-20D7-4948-B7D5-F500D72C9A99}" destId="{769F1084-6879-7945-9474-3AEEEDEB2104}" srcOrd="0" destOrd="0" presId="urn:microsoft.com/office/officeart/2005/8/layout/lProcess2"/>
    <dgm:cxn modelId="{A2F97BD7-9286-4147-88B3-A44C531B54D5}" type="presParOf" srcId="{B55C177D-20D7-4948-B7D5-F500D72C9A99}" destId="{BC9BBF90-5E7A-AB43-9957-BA0D9C7DBA61}" srcOrd="1" destOrd="0" presId="urn:microsoft.com/office/officeart/2005/8/layout/lProcess2"/>
    <dgm:cxn modelId="{E28CDE45-B03B-7540-9520-5DA04468DE72}" type="presParOf" srcId="{B55C177D-20D7-4948-B7D5-F500D72C9A99}" destId="{E188A083-FD38-A84B-A757-61A15F23F3E8}" srcOrd="2" destOrd="0" presId="urn:microsoft.com/office/officeart/2005/8/layout/lProcess2"/>
    <dgm:cxn modelId="{8B72488B-D99C-6148-8714-61C0102CEA6A}" type="presParOf" srcId="{E188A083-FD38-A84B-A757-61A15F23F3E8}" destId="{CC6052E4-EC42-AE4F-8135-07F5772A5C1B}" srcOrd="0" destOrd="0" presId="urn:microsoft.com/office/officeart/2005/8/layout/lProcess2"/>
    <dgm:cxn modelId="{94A3613F-D8BC-7341-827D-925A32FFBBF6}" type="presParOf" srcId="{CC6052E4-EC42-AE4F-8135-07F5772A5C1B}" destId="{D43CEC0E-B91D-8A47-B15F-7A3142F67E6E}" srcOrd="0" destOrd="0" presId="urn:microsoft.com/office/officeart/2005/8/layout/lProcess2"/>
    <dgm:cxn modelId="{A0849CF9-1D86-B648-A985-B0F3A65F6D37}" type="presParOf" srcId="{CC6052E4-EC42-AE4F-8135-07F5772A5C1B}" destId="{FDBB293C-416C-7C4C-938D-45C4F7E33A64}" srcOrd="1" destOrd="0" presId="urn:microsoft.com/office/officeart/2005/8/layout/lProcess2"/>
    <dgm:cxn modelId="{B70DC4CF-7103-AD47-A977-9F283FB0953A}" type="presParOf" srcId="{CC6052E4-EC42-AE4F-8135-07F5772A5C1B}" destId="{5CDE3E26-4E0C-F94E-8DBF-D22B3AD05C67}" srcOrd="2" destOrd="0" presId="urn:microsoft.com/office/officeart/2005/8/layout/lProcess2"/>
    <dgm:cxn modelId="{DA9F5402-1183-EC4D-8760-9F95C8B84CE9}" type="presParOf" srcId="{CC6052E4-EC42-AE4F-8135-07F5772A5C1B}" destId="{A88050CA-9EC9-6E46-A06B-3E20EB620261}" srcOrd="3" destOrd="0" presId="urn:microsoft.com/office/officeart/2005/8/layout/lProcess2"/>
    <dgm:cxn modelId="{ADF97CEA-B93A-FE45-9DF8-8F4A65494E0F}" type="presParOf" srcId="{CC6052E4-EC42-AE4F-8135-07F5772A5C1B}" destId="{752E86A8-4E6D-8446-B7F1-084B840D6793}" srcOrd="4" destOrd="0" presId="urn:microsoft.com/office/officeart/2005/8/layout/lProcess2"/>
    <dgm:cxn modelId="{5E19D437-ABD6-3E4E-A2CF-C9C327619774}" type="presParOf" srcId="{CC6052E4-EC42-AE4F-8135-07F5772A5C1B}" destId="{13F948BD-DB42-6A40-B50B-6D4A017852D6}" srcOrd="5" destOrd="0" presId="urn:microsoft.com/office/officeart/2005/8/layout/lProcess2"/>
    <dgm:cxn modelId="{980AE0CB-F0B1-554C-9D8C-485E3AA7D70A}" type="presParOf" srcId="{CC6052E4-EC42-AE4F-8135-07F5772A5C1B}" destId="{662A4013-1EAC-F84B-A4ED-F0C9B81C0FA0}" srcOrd="6" destOrd="0" presId="urn:microsoft.com/office/officeart/2005/8/layout/lProcess2"/>
    <dgm:cxn modelId="{28074006-FB60-654D-8F25-ED1973780B95}" type="presParOf" srcId="{A15B4FDC-AB2C-4840-8D2C-9B4A1F16A25C}" destId="{B8763D54-6C9B-4B48-8F5D-ACC1D6072252}" srcOrd="3" destOrd="0" presId="urn:microsoft.com/office/officeart/2005/8/layout/lProcess2"/>
    <dgm:cxn modelId="{93E6C310-7CEA-EE49-B19E-842E6EEEABAA}" type="presParOf" srcId="{A15B4FDC-AB2C-4840-8D2C-9B4A1F16A25C}" destId="{7ECA6E48-2F01-8F4D-91E3-4BCBC53CA9D1}" srcOrd="4" destOrd="0" presId="urn:microsoft.com/office/officeart/2005/8/layout/lProcess2"/>
    <dgm:cxn modelId="{890CF787-7343-8547-926E-57B21CA92031}" type="presParOf" srcId="{7ECA6E48-2F01-8F4D-91E3-4BCBC53CA9D1}" destId="{3FF5A8C8-FE48-104B-8C7A-DDB0C82DC5DA}" srcOrd="0" destOrd="0" presId="urn:microsoft.com/office/officeart/2005/8/layout/lProcess2"/>
    <dgm:cxn modelId="{688C77FE-DC82-7B49-95CB-0CEA6A3B4803}" type="presParOf" srcId="{7ECA6E48-2F01-8F4D-91E3-4BCBC53CA9D1}" destId="{4BA57F3E-23FE-6F41-83D2-B5B4DFEDC4D2}" srcOrd="1" destOrd="0" presId="urn:microsoft.com/office/officeart/2005/8/layout/lProcess2"/>
    <dgm:cxn modelId="{06B75C8A-E436-A142-9B4F-0F8DB276FA84}" type="presParOf" srcId="{7ECA6E48-2F01-8F4D-91E3-4BCBC53CA9D1}" destId="{71D072F1-A1AC-DC4B-A55B-34FCBA40FEDB}" srcOrd="2" destOrd="0" presId="urn:microsoft.com/office/officeart/2005/8/layout/lProcess2"/>
    <dgm:cxn modelId="{EE77064C-675A-7043-B9F8-A1A29DB238BC}" type="presParOf" srcId="{71D072F1-A1AC-DC4B-A55B-34FCBA40FEDB}" destId="{551069C7-C22E-F446-9093-081E14D4F055}" srcOrd="0" destOrd="0" presId="urn:microsoft.com/office/officeart/2005/8/layout/lProcess2"/>
    <dgm:cxn modelId="{8C1F6611-054F-7A4A-8666-16EA64090165}" type="presParOf" srcId="{551069C7-C22E-F446-9093-081E14D4F055}" destId="{FC7FEC51-C425-DC45-A4A9-D308F5C00F8E}" srcOrd="0" destOrd="0" presId="urn:microsoft.com/office/officeart/2005/8/layout/lProcess2"/>
    <dgm:cxn modelId="{2F9E6868-E270-F145-98C1-7B6AA96A00CC}" type="presParOf" srcId="{551069C7-C22E-F446-9093-081E14D4F055}" destId="{0C27D360-7FD5-F845-A3DB-A2A77EDF61B0}" srcOrd="1" destOrd="0" presId="urn:microsoft.com/office/officeart/2005/8/layout/lProcess2"/>
    <dgm:cxn modelId="{3ACA91CF-D5C7-F34C-A36F-25EEF8256562}" type="presParOf" srcId="{551069C7-C22E-F446-9093-081E14D4F055}" destId="{9FE78E14-94DA-8D4B-A8A4-A9F247D57602}" srcOrd="2" destOrd="0" presId="urn:microsoft.com/office/officeart/2005/8/layout/lProcess2"/>
    <dgm:cxn modelId="{B813EE08-4BD3-9F48-A071-71E204F7206B}" type="presParOf" srcId="{551069C7-C22E-F446-9093-081E14D4F055}" destId="{BF63A8C8-5381-224F-AF6D-07C137E1A479}" srcOrd="3" destOrd="0" presId="urn:microsoft.com/office/officeart/2005/8/layout/lProcess2"/>
    <dgm:cxn modelId="{FEF521B8-1397-6C4A-9071-6313A82CB5E1}" type="presParOf" srcId="{551069C7-C22E-F446-9093-081E14D4F055}" destId="{9A65FE21-C107-B742-8170-EF8D660B231F}" srcOrd="4" destOrd="0" presId="urn:microsoft.com/office/officeart/2005/8/layout/lProcess2"/>
    <dgm:cxn modelId="{D87F9988-93F0-234B-8F79-1B7934E0D4A9}" type="presParOf" srcId="{551069C7-C22E-F446-9093-081E14D4F055}" destId="{2882DF2F-72E8-A94C-8E61-5E3D1F7F6574}" srcOrd="5" destOrd="0" presId="urn:microsoft.com/office/officeart/2005/8/layout/lProcess2"/>
    <dgm:cxn modelId="{D5FD0902-0BEC-7143-A6CB-756BA1B98C59}" type="presParOf" srcId="{551069C7-C22E-F446-9093-081E14D4F055}" destId="{810D755D-AAF3-8A47-95A4-0D4502F11397}" srcOrd="6"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F0950B-7E01-3548-96E4-38C2FCB2E7F2}">
      <dsp:nvSpPr>
        <dsp:cNvPr id="0" name=""/>
        <dsp:cNvSpPr/>
      </dsp:nvSpPr>
      <dsp:spPr>
        <a:xfrm>
          <a:off x="2852952" y="0"/>
          <a:ext cx="3659768" cy="3659768"/>
        </a:xfrm>
        <a:prstGeom prst="diamond">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C133AF1-93BC-4946-ABBD-0CAD24A8632A}">
      <dsp:nvSpPr>
        <dsp:cNvPr id="0" name=""/>
        <dsp:cNvSpPr/>
      </dsp:nvSpPr>
      <dsp:spPr>
        <a:xfrm>
          <a:off x="3006402" y="98191"/>
          <a:ext cx="1594019" cy="1566001"/>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Gain an overview of elements to establish a CSIRT</a:t>
          </a:r>
          <a:endParaRPr lang="en-GB" sz="1600" kern="1200" dirty="0"/>
        </a:p>
      </dsp:txBody>
      <dsp:txXfrm>
        <a:off x="3082848" y="174637"/>
        <a:ext cx="1441127" cy="1413109"/>
      </dsp:txXfrm>
    </dsp:sp>
    <dsp:sp modelId="{CA8DBD8E-CF94-594B-A935-9012C1746F79}">
      <dsp:nvSpPr>
        <dsp:cNvPr id="0" name=""/>
        <dsp:cNvSpPr/>
      </dsp:nvSpPr>
      <dsp:spPr>
        <a:xfrm>
          <a:off x="4668387" y="112036"/>
          <a:ext cx="1566001" cy="1566001"/>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Discuss where  a CSIRT sits within an </a:t>
          </a:r>
          <a:r>
            <a:rPr lang="en-US" sz="1600" kern="1200" dirty="0" err="1"/>
            <a:t>organisation</a:t>
          </a:r>
          <a:endParaRPr lang="en-GB" sz="1600" kern="1200" dirty="0"/>
        </a:p>
      </dsp:txBody>
      <dsp:txXfrm>
        <a:off x="4744833" y="188482"/>
        <a:ext cx="1413109" cy="1413109"/>
      </dsp:txXfrm>
    </dsp:sp>
    <dsp:sp modelId="{782E3500-4F0D-3C48-9A23-AB1E8E43AAA4}">
      <dsp:nvSpPr>
        <dsp:cNvPr id="0" name=""/>
        <dsp:cNvSpPr/>
      </dsp:nvSpPr>
      <dsp:spPr>
        <a:xfrm>
          <a:off x="3032529" y="1829293"/>
          <a:ext cx="1566315" cy="1566001"/>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Know how to get started</a:t>
          </a:r>
          <a:endParaRPr lang="en-GB" sz="1300" kern="1200" dirty="0"/>
        </a:p>
      </dsp:txBody>
      <dsp:txXfrm>
        <a:off x="3108975" y="1905739"/>
        <a:ext cx="1413423" cy="1413109"/>
      </dsp:txXfrm>
    </dsp:sp>
    <dsp:sp modelId="{3A93E391-62AD-414D-982B-989458E22FA1}">
      <dsp:nvSpPr>
        <dsp:cNvPr id="0" name=""/>
        <dsp:cNvSpPr/>
      </dsp:nvSpPr>
      <dsp:spPr>
        <a:xfrm>
          <a:off x="4668387" y="1815434"/>
          <a:ext cx="1566001" cy="1566001"/>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Understand key reference documents to help you</a:t>
          </a:r>
          <a:endParaRPr lang="en-GB" sz="1600" kern="1200" dirty="0"/>
        </a:p>
      </dsp:txBody>
      <dsp:txXfrm>
        <a:off x="4744833" y="1891880"/>
        <a:ext cx="1413109" cy="14131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EE5ECD-FC4F-E740-A098-35257F70D158}">
      <dsp:nvSpPr>
        <dsp:cNvPr id="0" name=""/>
        <dsp:cNvSpPr/>
      </dsp:nvSpPr>
      <dsp:spPr>
        <a:xfrm>
          <a:off x="-3944608" y="-605632"/>
          <a:ext cx="4700986" cy="4700986"/>
        </a:xfrm>
        <a:prstGeom prst="blockArc">
          <a:avLst>
            <a:gd name="adj1" fmla="val 18900000"/>
            <a:gd name="adj2" fmla="val 2700000"/>
            <a:gd name="adj3" fmla="val 459"/>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0F570F9-10D1-9244-922C-BC988476554B}">
      <dsp:nvSpPr>
        <dsp:cNvPr id="0" name=""/>
        <dsp:cNvSpPr/>
      </dsp:nvSpPr>
      <dsp:spPr>
        <a:xfrm>
          <a:off x="282964" y="183768"/>
          <a:ext cx="8110157" cy="367397"/>
        </a:xfrm>
        <a:prstGeom prst="rect">
          <a:avLst/>
        </a:prstGeom>
        <a:solidFill>
          <a:srgbClr val="0C2C5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Why CSIRT ?</a:t>
          </a:r>
        </a:p>
      </dsp:txBody>
      <dsp:txXfrm>
        <a:off x="282964" y="183768"/>
        <a:ext cx="8110157" cy="367397"/>
      </dsp:txXfrm>
    </dsp:sp>
    <dsp:sp modelId="{3C508BEB-ADCC-A547-998C-864EBDE2FD07}">
      <dsp:nvSpPr>
        <dsp:cNvPr id="0" name=""/>
        <dsp:cNvSpPr/>
      </dsp:nvSpPr>
      <dsp:spPr>
        <a:xfrm>
          <a:off x="53340" y="137844"/>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C8F2BF-4B6C-B643-90BA-ADDBACD351C1}">
      <dsp:nvSpPr>
        <dsp:cNvPr id="0" name=""/>
        <dsp:cNvSpPr/>
      </dsp:nvSpPr>
      <dsp:spPr>
        <a:xfrm>
          <a:off x="585174" y="734795"/>
          <a:ext cx="7807947" cy="367397"/>
        </a:xfrm>
        <a:prstGeom prst="rect">
          <a:avLst/>
        </a:prstGeom>
        <a:solidFill>
          <a:srgbClr val="D0138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Starting Points &amp; Basics</a:t>
          </a:r>
        </a:p>
      </dsp:txBody>
      <dsp:txXfrm>
        <a:off x="585174" y="734795"/>
        <a:ext cx="7807947" cy="367397"/>
      </dsp:txXfrm>
    </dsp:sp>
    <dsp:sp modelId="{39B6F8BA-B123-A946-ACAC-2825692EE7B5}">
      <dsp:nvSpPr>
        <dsp:cNvPr id="0" name=""/>
        <dsp:cNvSpPr/>
      </dsp:nvSpPr>
      <dsp:spPr>
        <a:xfrm>
          <a:off x="355550" y="688871"/>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646C7C7-32F8-D740-87CF-D78BE2D379DF}">
      <dsp:nvSpPr>
        <dsp:cNvPr id="0" name=""/>
        <dsp:cNvSpPr/>
      </dsp:nvSpPr>
      <dsp:spPr>
        <a:xfrm>
          <a:off x="723367" y="1285822"/>
          <a:ext cx="7669754" cy="367397"/>
        </a:xfrm>
        <a:prstGeom prst="rect">
          <a:avLst/>
        </a:prstGeom>
        <a:solidFill>
          <a:srgbClr val="2D6B9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Basics &amp; Exercise</a:t>
          </a:r>
        </a:p>
      </dsp:txBody>
      <dsp:txXfrm>
        <a:off x="723367" y="1285822"/>
        <a:ext cx="7669754" cy="367397"/>
      </dsp:txXfrm>
    </dsp:sp>
    <dsp:sp modelId="{664B4C3A-9FBE-4543-93E9-846E60762690}">
      <dsp:nvSpPr>
        <dsp:cNvPr id="0" name=""/>
        <dsp:cNvSpPr/>
      </dsp:nvSpPr>
      <dsp:spPr>
        <a:xfrm>
          <a:off x="493743" y="1239898"/>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8B7C4A4-C92D-D642-A4DA-30D15BF46A3D}">
      <dsp:nvSpPr>
        <dsp:cNvPr id="0" name=""/>
        <dsp:cNvSpPr/>
      </dsp:nvSpPr>
      <dsp:spPr>
        <a:xfrm>
          <a:off x="723367" y="1836501"/>
          <a:ext cx="7669754" cy="367397"/>
        </a:xfrm>
        <a:prstGeom prst="rect">
          <a:avLst/>
        </a:prstGeom>
        <a:solidFill>
          <a:srgbClr val="7E479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Organisational Factors</a:t>
          </a:r>
        </a:p>
      </dsp:txBody>
      <dsp:txXfrm>
        <a:off x="723367" y="1836501"/>
        <a:ext cx="7669754" cy="367397"/>
      </dsp:txXfrm>
    </dsp:sp>
    <dsp:sp modelId="{9FCCA26D-583E-2B48-AACD-D1F5629565FA}">
      <dsp:nvSpPr>
        <dsp:cNvPr id="0" name=""/>
        <dsp:cNvSpPr/>
      </dsp:nvSpPr>
      <dsp:spPr>
        <a:xfrm>
          <a:off x="493743" y="1790576"/>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ABA1FF3-826E-3B47-BC7E-F4CB5F00BCC8}">
      <dsp:nvSpPr>
        <dsp:cNvPr id="0" name=""/>
        <dsp:cNvSpPr/>
      </dsp:nvSpPr>
      <dsp:spPr>
        <a:xfrm>
          <a:off x="585174" y="2387528"/>
          <a:ext cx="7807947" cy="36739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Human Factors</a:t>
          </a:r>
        </a:p>
      </dsp:txBody>
      <dsp:txXfrm>
        <a:off x="585174" y="2387528"/>
        <a:ext cx="7807947" cy="367397"/>
      </dsp:txXfrm>
    </dsp:sp>
    <dsp:sp modelId="{6B50B1DC-954F-3440-8426-CB5210B589AA}">
      <dsp:nvSpPr>
        <dsp:cNvPr id="0" name=""/>
        <dsp:cNvSpPr/>
      </dsp:nvSpPr>
      <dsp:spPr>
        <a:xfrm>
          <a:off x="355550" y="2341603"/>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DB68CFF-516E-3B46-AC68-1E76E0AE263B}">
      <dsp:nvSpPr>
        <dsp:cNvPr id="0" name=""/>
        <dsp:cNvSpPr/>
      </dsp:nvSpPr>
      <dsp:spPr>
        <a:xfrm>
          <a:off x="282964" y="2938555"/>
          <a:ext cx="8110157" cy="367397"/>
        </a:xfrm>
        <a:prstGeom prst="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Wrap-up</a:t>
          </a:r>
        </a:p>
      </dsp:txBody>
      <dsp:txXfrm>
        <a:off x="282964" y="2938555"/>
        <a:ext cx="8110157" cy="367397"/>
      </dsp:txXfrm>
    </dsp:sp>
    <dsp:sp modelId="{DCDEDE1B-9745-9742-8ECB-E36582F70081}">
      <dsp:nvSpPr>
        <dsp:cNvPr id="0" name=""/>
        <dsp:cNvSpPr/>
      </dsp:nvSpPr>
      <dsp:spPr>
        <a:xfrm>
          <a:off x="53340" y="2892630"/>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F0950B-7E01-3548-96E4-38C2FCB2E7F2}">
      <dsp:nvSpPr>
        <dsp:cNvPr id="0" name=""/>
        <dsp:cNvSpPr/>
      </dsp:nvSpPr>
      <dsp:spPr>
        <a:xfrm>
          <a:off x="2910085" y="0"/>
          <a:ext cx="3423841" cy="3423841"/>
        </a:xfrm>
        <a:prstGeom prst="diamond">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C133AF1-93BC-4946-ABBD-0CAD24A8632A}">
      <dsp:nvSpPr>
        <dsp:cNvPr id="0" name=""/>
        <dsp:cNvSpPr/>
      </dsp:nvSpPr>
      <dsp:spPr>
        <a:xfrm>
          <a:off x="3080936" y="186560"/>
          <a:ext cx="1491260" cy="1465048"/>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t>Organisation</a:t>
          </a:r>
        </a:p>
      </dsp:txBody>
      <dsp:txXfrm>
        <a:off x="3152454" y="258078"/>
        <a:ext cx="1348224" cy="1322012"/>
      </dsp:txXfrm>
    </dsp:sp>
    <dsp:sp modelId="{CA8DBD8E-CF94-594B-A935-9012C1746F79}">
      <dsp:nvSpPr>
        <dsp:cNvPr id="0" name=""/>
        <dsp:cNvSpPr/>
      </dsp:nvSpPr>
      <dsp:spPr>
        <a:xfrm>
          <a:off x="4666920" y="198231"/>
          <a:ext cx="1465048" cy="1465048"/>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Human</a:t>
          </a:r>
          <a:endParaRPr lang="en-GB" sz="1800" kern="1200" dirty="0"/>
        </a:p>
      </dsp:txBody>
      <dsp:txXfrm>
        <a:off x="4738438" y="269749"/>
        <a:ext cx="1322012" cy="1322012"/>
      </dsp:txXfrm>
    </dsp:sp>
    <dsp:sp modelId="{782E3500-4F0D-3C48-9A23-AB1E8E43AAA4}">
      <dsp:nvSpPr>
        <dsp:cNvPr id="0" name=""/>
        <dsp:cNvSpPr/>
      </dsp:nvSpPr>
      <dsp:spPr>
        <a:xfrm>
          <a:off x="3120948" y="1756795"/>
          <a:ext cx="1465342" cy="1465048"/>
        </a:xfrm>
        <a:prstGeom prst="roundRect">
          <a:avLst/>
        </a:prstGeom>
        <a:solidFill>
          <a:srgbClr val="0C2C52">
            <a:alpha val="14000"/>
          </a:srgb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rgbClr val="0C2C52"/>
              </a:solidFill>
            </a:rPr>
            <a:t>Tools</a:t>
          </a:r>
          <a:r>
            <a:rPr lang="en-US" sz="1800" kern="1200" dirty="0"/>
            <a:t> </a:t>
          </a:r>
          <a:endParaRPr lang="en-GB" sz="1800" kern="1200" dirty="0"/>
        </a:p>
      </dsp:txBody>
      <dsp:txXfrm>
        <a:off x="3192466" y="1828313"/>
        <a:ext cx="1322306" cy="1322012"/>
      </dsp:txXfrm>
    </dsp:sp>
    <dsp:sp modelId="{3A93E391-62AD-414D-982B-989458E22FA1}">
      <dsp:nvSpPr>
        <dsp:cNvPr id="0" name=""/>
        <dsp:cNvSpPr/>
      </dsp:nvSpPr>
      <dsp:spPr>
        <a:xfrm>
          <a:off x="4681207" y="1745111"/>
          <a:ext cx="1465048" cy="1465048"/>
        </a:xfrm>
        <a:prstGeom prst="roundRect">
          <a:avLst/>
        </a:prstGeom>
        <a:solidFill>
          <a:srgbClr val="0C2C52">
            <a:alpha val="14000"/>
          </a:srgb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solidFill>
                <a:srgbClr val="0C2C52"/>
              </a:solidFill>
            </a:rPr>
            <a:t>Processes</a:t>
          </a:r>
        </a:p>
      </dsp:txBody>
      <dsp:txXfrm>
        <a:off x="4752725" y="1816629"/>
        <a:ext cx="1322012" cy="132201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664A49-F9AC-C146-ADFC-C01EB0957C1D}">
      <dsp:nvSpPr>
        <dsp:cNvPr id="0" name=""/>
        <dsp:cNvSpPr/>
      </dsp:nvSpPr>
      <dsp:spPr>
        <a:xfrm>
          <a:off x="812012" y="528"/>
          <a:ext cx="1022018" cy="1022018"/>
        </a:xfrm>
        <a:prstGeom prst="ellipse">
          <a:avLst/>
        </a:prstGeom>
        <a:solidFill>
          <a:srgbClr val="2D6B96">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56245" tIns="11430" rIns="56245" bIns="11430"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0C2C52"/>
              </a:solidFill>
            </a:rPr>
            <a:t>Incident Categories</a:t>
          </a:r>
          <a:endParaRPr lang="en-GB" sz="900" kern="1200" dirty="0">
            <a:solidFill>
              <a:srgbClr val="0C2C52"/>
            </a:solidFill>
          </a:endParaRPr>
        </a:p>
      </dsp:txBody>
      <dsp:txXfrm>
        <a:off x="961683" y="150199"/>
        <a:ext cx="722676" cy="722676"/>
      </dsp:txXfrm>
    </dsp:sp>
    <dsp:sp modelId="{358D0C04-DE58-A549-ABC2-AEF669E0B0AB}">
      <dsp:nvSpPr>
        <dsp:cNvPr id="0" name=""/>
        <dsp:cNvSpPr/>
      </dsp:nvSpPr>
      <dsp:spPr>
        <a:xfrm>
          <a:off x="1629627" y="528"/>
          <a:ext cx="1022018" cy="1022018"/>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56245" tIns="11430" rIns="56245" bIns="11430"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0C2C52"/>
              </a:solidFill>
            </a:rPr>
            <a:t>Incident Types</a:t>
          </a:r>
          <a:endParaRPr lang="en-GB" sz="900" kern="1200">
            <a:solidFill>
              <a:srgbClr val="0C2C52"/>
            </a:solidFill>
          </a:endParaRPr>
        </a:p>
      </dsp:txBody>
      <dsp:txXfrm>
        <a:off x="1779298" y="150199"/>
        <a:ext cx="722676" cy="722676"/>
      </dsp:txXfrm>
    </dsp:sp>
    <dsp:sp modelId="{3F064FFF-D577-A449-8C23-ECC161B64D44}">
      <dsp:nvSpPr>
        <dsp:cNvPr id="0" name=""/>
        <dsp:cNvSpPr/>
      </dsp:nvSpPr>
      <dsp:spPr>
        <a:xfrm>
          <a:off x="2447242" y="528"/>
          <a:ext cx="1022018" cy="1022018"/>
        </a:xfrm>
        <a:prstGeom prst="ellipse">
          <a:avLst/>
        </a:prstGeom>
        <a:solidFill>
          <a:srgbClr val="0C2C52">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56245" tIns="11430" rIns="56245" bIns="11430"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0C2C52"/>
              </a:solidFill>
            </a:rPr>
            <a:t>Incident Severity </a:t>
          </a:r>
          <a:endParaRPr lang="en-GB" sz="900" kern="1200">
            <a:solidFill>
              <a:srgbClr val="0C2C52"/>
            </a:solidFill>
          </a:endParaRPr>
        </a:p>
      </dsp:txBody>
      <dsp:txXfrm>
        <a:off x="2596913" y="150199"/>
        <a:ext cx="722676" cy="722676"/>
      </dsp:txXfrm>
    </dsp:sp>
    <dsp:sp modelId="{120F0946-4DC1-FB4D-B602-272E2D4A038A}">
      <dsp:nvSpPr>
        <dsp:cNvPr id="0" name=""/>
        <dsp:cNvSpPr/>
      </dsp:nvSpPr>
      <dsp:spPr>
        <a:xfrm>
          <a:off x="3264856" y="528"/>
          <a:ext cx="1022018" cy="1022018"/>
        </a:xfrm>
        <a:prstGeom prst="ellipse">
          <a:avLst/>
        </a:prstGeom>
        <a:solidFill>
          <a:srgbClr val="0070C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56245" tIns="11430" rIns="56245" bIns="11430"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0C2C52"/>
              </a:solidFill>
            </a:rPr>
            <a:t>Incident Classification</a:t>
          </a:r>
          <a:endParaRPr lang="en-GB" sz="900" kern="1200">
            <a:solidFill>
              <a:srgbClr val="0C2C52"/>
            </a:solidFill>
          </a:endParaRPr>
        </a:p>
      </dsp:txBody>
      <dsp:txXfrm>
        <a:off x="3414527" y="150199"/>
        <a:ext cx="722676" cy="72267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F08E06-374C-3E47-A9F2-26336910C76E}">
      <dsp:nvSpPr>
        <dsp:cNvPr id="0" name=""/>
        <dsp:cNvSpPr/>
      </dsp:nvSpPr>
      <dsp:spPr>
        <a:xfrm>
          <a:off x="0" y="15612"/>
          <a:ext cx="8439238" cy="505440"/>
        </a:xfrm>
        <a:prstGeom prst="roundRect">
          <a:avLst/>
        </a:prstGeom>
        <a:solidFill>
          <a:srgbClr val="0C2C5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Central (most common)</a:t>
          </a:r>
          <a:endParaRPr lang="en-GB" sz="1900" kern="1200" dirty="0"/>
        </a:p>
      </dsp:txBody>
      <dsp:txXfrm>
        <a:off x="24674" y="40286"/>
        <a:ext cx="8389890" cy="456092"/>
      </dsp:txXfrm>
    </dsp:sp>
    <dsp:sp modelId="{A0B938E9-5F9A-A245-868C-C239776C0DBB}">
      <dsp:nvSpPr>
        <dsp:cNvPr id="0" name=""/>
        <dsp:cNvSpPr/>
      </dsp:nvSpPr>
      <dsp:spPr>
        <a:xfrm>
          <a:off x="0" y="521052"/>
          <a:ext cx="8439238" cy="894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7946" tIns="22860" rIns="128016" bIns="22860" numCol="1" spcCol="1270" anchor="t" anchorCtr="0">
          <a:noAutofit/>
        </a:bodyPr>
        <a:lstStyle/>
        <a:p>
          <a:pPr marL="171450" lvl="1" indent="-171450" algn="l" defTabSz="777875">
            <a:lnSpc>
              <a:spcPct val="90000"/>
            </a:lnSpc>
            <a:spcBef>
              <a:spcPct val="0"/>
            </a:spcBef>
            <a:spcAft>
              <a:spcPct val="20000"/>
            </a:spcAft>
            <a:buChar char="•"/>
          </a:pPr>
          <a:r>
            <a:rPr lang="en-US" sz="1750" kern="1200" dirty="0"/>
            <a:t>CERT-BDF (serving Banque de France)</a:t>
          </a:r>
          <a:endParaRPr lang="en-GB" sz="1750" kern="1200" dirty="0">
            <a:solidFill>
              <a:srgbClr val="0C2C52"/>
            </a:solidFill>
          </a:endParaRPr>
        </a:p>
        <a:p>
          <a:pPr marL="171450" lvl="1" indent="-171450" algn="l" defTabSz="777875">
            <a:lnSpc>
              <a:spcPct val="90000"/>
            </a:lnSpc>
            <a:spcBef>
              <a:spcPct val="0"/>
            </a:spcBef>
            <a:spcAft>
              <a:spcPct val="20000"/>
            </a:spcAft>
            <a:buChar char="•"/>
          </a:pPr>
          <a:r>
            <a:rPr lang="en-US" sz="1750" kern="1200" dirty="0" err="1"/>
            <a:t>ThaiCERT</a:t>
          </a:r>
          <a:r>
            <a:rPr lang="en-US" sz="1750" kern="1200" dirty="0"/>
            <a:t> (serving Thailand: government &amp; national)</a:t>
          </a:r>
        </a:p>
        <a:p>
          <a:pPr marL="171450" lvl="1" indent="-171450" algn="l" defTabSz="777875">
            <a:lnSpc>
              <a:spcPct val="90000"/>
            </a:lnSpc>
            <a:spcBef>
              <a:spcPct val="0"/>
            </a:spcBef>
            <a:spcAft>
              <a:spcPct val="20000"/>
            </a:spcAft>
            <a:buChar char="•"/>
          </a:pPr>
          <a:r>
            <a:rPr lang="en-US" sz="1750" kern="1200" dirty="0"/>
            <a:t>MSCERT (Microsoft PSIRT: in Redmond)</a:t>
          </a:r>
        </a:p>
      </dsp:txBody>
      <dsp:txXfrm>
        <a:off x="0" y="521052"/>
        <a:ext cx="8439238" cy="894240"/>
      </dsp:txXfrm>
    </dsp:sp>
    <dsp:sp modelId="{61EDEAD2-CA65-3A4B-A45F-1BD676427D9C}">
      <dsp:nvSpPr>
        <dsp:cNvPr id="0" name=""/>
        <dsp:cNvSpPr/>
      </dsp:nvSpPr>
      <dsp:spPr>
        <a:xfrm>
          <a:off x="0" y="1415292"/>
          <a:ext cx="8439238" cy="505440"/>
        </a:xfrm>
        <a:prstGeom prst="roundRect">
          <a:avLst/>
        </a:prstGeom>
        <a:solidFill>
          <a:srgbClr val="2D6B9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Distributed</a:t>
          </a:r>
          <a:endParaRPr lang="en-GB" sz="1900" kern="1200" dirty="0"/>
        </a:p>
      </dsp:txBody>
      <dsp:txXfrm>
        <a:off x="24674" y="1439966"/>
        <a:ext cx="8389890" cy="456092"/>
      </dsp:txXfrm>
    </dsp:sp>
    <dsp:sp modelId="{828A0BF2-3E44-D340-9E7C-94AEF61CF338}">
      <dsp:nvSpPr>
        <dsp:cNvPr id="0" name=""/>
        <dsp:cNvSpPr/>
      </dsp:nvSpPr>
      <dsp:spPr>
        <a:xfrm>
          <a:off x="0" y="1920732"/>
          <a:ext cx="8439238" cy="6008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7946" tIns="22860" rIns="128016" bIns="22860" numCol="1" spcCol="1270" anchor="t" anchorCtr="0">
          <a:noAutofit/>
        </a:bodyPr>
        <a:lstStyle/>
        <a:p>
          <a:pPr marL="171450" lvl="1" indent="-171450" algn="l" defTabSz="777875">
            <a:lnSpc>
              <a:spcPct val="90000"/>
            </a:lnSpc>
            <a:spcBef>
              <a:spcPct val="0"/>
            </a:spcBef>
            <a:spcAft>
              <a:spcPct val="20000"/>
            </a:spcAft>
            <a:buChar char="•"/>
          </a:pPr>
          <a:r>
            <a:rPr lang="en-US" sz="1750" kern="1200" dirty="0" err="1">
              <a:solidFill>
                <a:srgbClr val="0C2C52"/>
              </a:solidFill>
            </a:rPr>
            <a:t>SURFcert</a:t>
          </a:r>
          <a:r>
            <a:rPr lang="en-US" sz="1750" kern="1200" dirty="0">
              <a:solidFill>
                <a:srgbClr val="0C2C52"/>
              </a:solidFill>
            </a:rPr>
            <a:t> (serving </a:t>
          </a:r>
          <a:r>
            <a:rPr lang="en-US" sz="1750" kern="1200" dirty="0" err="1">
              <a:solidFill>
                <a:srgbClr val="0C2C52"/>
              </a:solidFill>
            </a:rPr>
            <a:t>SURFnet</a:t>
          </a:r>
          <a:r>
            <a:rPr lang="en-US" sz="1750" kern="1200" dirty="0">
              <a:solidFill>
                <a:srgbClr val="0C2C52"/>
              </a:solidFill>
            </a:rPr>
            <a:t>, Dutch NREN)</a:t>
          </a:r>
          <a:endParaRPr lang="en-GB" sz="1750" kern="1200" dirty="0">
            <a:solidFill>
              <a:srgbClr val="0C2C52"/>
            </a:solidFill>
          </a:endParaRPr>
        </a:p>
        <a:p>
          <a:pPr marL="171450" lvl="1" indent="-171450" algn="l" defTabSz="777875">
            <a:lnSpc>
              <a:spcPct val="90000"/>
            </a:lnSpc>
            <a:spcBef>
              <a:spcPct val="0"/>
            </a:spcBef>
            <a:spcAft>
              <a:spcPct val="20000"/>
            </a:spcAft>
            <a:buChar char="•"/>
          </a:pPr>
          <a:r>
            <a:rPr lang="en-US" sz="1750" kern="1200" dirty="0">
              <a:solidFill>
                <a:srgbClr val="0C2C52"/>
              </a:solidFill>
            </a:rPr>
            <a:t>TS-CERT and “sub-CERTs” (serving TeliaSonera ISP)</a:t>
          </a:r>
          <a:endParaRPr lang="en-GB" sz="1750" kern="1200" dirty="0">
            <a:solidFill>
              <a:srgbClr val="0C2C52"/>
            </a:solidFill>
          </a:endParaRPr>
        </a:p>
      </dsp:txBody>
      <dsp:txXfrm>
        <a:off x="0" y="1920732"/>
        <a:ext cx="8439238" cy="600817"/>
      </dsp:txXfrm>
    </dsp:sp>
    <dsp:sp modelId="{01703C99-8DB6-4844-A98C-5B18D78D4DC5}">
      <dsp:nvSpPr>
        <dsp:cNvPr id="0" name=""/>
        <dsp:cNvSpPr/>
      </dsp:nvSpPr>
      <dsp:spPr>
        <a:xfrm>
          <a:off x="0" y="2521549"/>
          <a:ext cx="8439238" cy="505440"/>
        </a:xfrm>
        <a:prstGeom prst="roundRect">
          <a:avLst/>
        </a:prstGeom>
        <a:solidFill>
          <a:srgbClr val="82C8E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err="1"/>
            <a:t>Timezone</a:t>
          </a:r>
          <a:r>
            <a:rPr lang="en-US" sz="1900" kern="1200" dirty="0"/>
            <a:t> distributed (very rare)</a:t>
          </a:r>
          <a:endParaRPr lang="en-GB" sz="1900" kern="1200" dirty="0"/>
        </a:p>
      </dsp:txBody>
      <dsp:txXfrm>
        <a:off x="24674" y="2546223"/>
        <a:ext cx="8389890" cy="456092"/>
      </dsp:txXfrm>
    </dsp:sp>
    <dsp:sp modelId="{7D157358-1429-F64D-8F81-639D0FF532D2}">
      <dsp:nvSpPr>
        <dsp:cNvPr id="0" name=""/>
        <dsp:cNvSpPr/>
      </dsp:nvSpPr>
      <dsp:spPr>
        <a:xfrm>
          <a:off x="0" y="3026989"/>
          <a:ext cx="8439238"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7946" tIns="22860" rIns="128016" bIns="22860" numCol="1" spcCol="1270" anchor="t" anchorCtr="0">
          <a:noAutofit/>
        </a:bodyPr>
        <a:lstStyle/>
        <a:p>
          <a:pPr marL="171450" lvl="1" indent="-171450" algn="l" defTabSz="777875">
            <a:lnSpc>
              <a:spcPct val="90000"/>
            </a:lnSpc>
            <a:spcBef>
              <a:spcPct val="0"/>
            </a:spcBef>
            <a:spcAft>
              <a:spcPct val="20000"/>
            </a:spcAft>
            <a:buChar char="•"/>
          </a:pPr>
          <a:r>
            <a:rPr lang="en-US" sz="1750" kern="1200" dirty="0"/>
            <a:t>Cisco PSIRT (Cisco’s product security team) “follows the Sun”</a:t>
          </a:r>
          <a:endParaRPr lang="en-GB" sz="1750" kern="1200" dirty="0">
            <a:solidFill>
              <a:srgbClr val="0C2C52"/>
            </a:solidFill>
          </a:endParaRPr>
        </a:p>
      </dsp:txBody>
      <dsp:txXfrm>
        <a:off x="0" y="3026989"/>
        <a:ext cx="8439238" cy="44712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5035A9-9E5B-D546-BF24-1AAE57CFA5CD}">
      <dsp:nvSpPr>
        <dsp:cNvPr id="0" name=""/>
        <dsp:cNvSpPr/>
      </dsp:nvSpPr>
      <dsp:spPr>
        <a:xfrm>
          <a:off x="1030" y="0"/>
          <a:ext cx="2678469" cy="348972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rgbClr val="0C2C52"/>
              </a:solidFill>
            </a:rPr>
            <a:t>Internal Training</a:t>
          </a:r>
          <a:endParaRPr lang="en-GB" sz="2800" kern="1200" dirty="0">
            <a:solidFill>
              <a:srgbClr val="0C2C52"/>
            </a:solidFill>
          </a:endParaRPr>
        </a:p>
      </dsp:txBody>
      <dsp:txXfrm>
        <a:off x="1030" y="0"/>
        <a:ext cx="2678469" cy="1046916"/>
      </dsp:txXfrm>
    </dsp:sp>
    <dsp:sp modelId="{138C2521-DC66-C04D-B4F0-C76C2B488C76}">
      <dsp:nvSpPr>
        <dsp:cNvPr id="0" name=""/>
        <dsp:cNvSpPr/>
      </dsp:nvSpPr>
      <dsp:spPr>
        <a:xfrm>
          <a:off x="268877" y="1047214"/>
          <a:ext cx="2142775" cy="685590"/>
        </a:xfrm>
        <a:prstGeom prst="roundRect">
          <a:avLst>
            <a:gd name="adj" fmla="val 10000"/>
          </a:avLst>
        </a:prstGeom>
        <a:solidFill>
          <a:srgbClr val="0C2C5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GB" sz="1500" kern="1200" dirty="0"/>
            <a:t>Internal Tools</a:t>
          </a:r>
        </a:p>
      </dsp:txBody>
      <dsp:txXfrm>
        <a:off x="288957" y="1067294"/>
        <a:ext cx="2102615" cy="645430"/>
      </dsp:txXfrm>
    </dsp:sp>
    <dsp:sp modelId="{6BC14192-817F-F940-9201-1C308177E54B}">
      <dsp:nvSpPr>
        <dsp:cNvPr id="0" name=""/>
        <dsp:cNvSpPr/>
      </dsp:nvSpPr>
      <dsp:spPr>
        <a:xfrm>
          <a:off x="268877" y="1838280"/>
          <a:ext cx="2142775" cy="685590"/>
        </a:xfrm>
        <a:prstGeom prst="roundRect">
          <a:avLst>
            <a:gd name="adj" fmla="val 10000"/>
          </a:avLst>
        </a:prstGeom>
        <a:solidFill>
          <a:srgbClr val="0C2C5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GB" sz="1500" kern="1200" dirty="0"/>
            <a:t>Team Building</a:t>
          </a:r>
        </a:p>
      </dsp:txBody>
      <dsp:txXfrm>
        <a:off x="288957" y="1858360"/>
        <a:ext cx="2102615" cy="645430"/>
      </dsp:txXfrm>
    </dsp:sp>
    <dsp:sp modelId="{4A8EA4B0-265B-BF4C-8B4B-E6D2EE9F04D8}">
      <dsp:nvSpPr>
        <dsp:cNvPr id="0" name=""/>
        <dsp:cNvSpPr/>
      </dsp:nvSpPr>
      <dsp:spPr>
        <a:xfrm>
          <a:off x="268877" y="2629347"/>
          <a:ext cx="2142775" cy="685590"/>
        </a:xfrm>
        <a:prstGeom prst="roundRect">
          <a:avLst>
            <a:gd name="adj" fmla="val 10000"/>
          </a:avLst>
        </a:prstGeom>
        <a:solidFill>
          <a:srgbClr val="0C2C5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GB" sz="1500" kern="1200" dirty="0"/>
            <a:t>Local Processes</a:t>
          </a:r>
        </a:p>
      </dsp:txBody>
      <dsp:txXfrm>
        <a:off x="288957" y="2649427"/>
        <a:ext cx="2102615" cy="645430"/>
      </dsp:txXfrm>
    </dsp:sp>
    <dsp:sp modelId="{769F1084-6879-7945-9474-3AEEEDEB2104}">
      <dsp:nvSpPr>
        <dsp:cNvPr id="0" name=""/>
        <dsp:cNvSpPr/>
      </dsp:nvSpPr>
      <dsp:spPr>
        <a:xfrm>
          <a:off x="2880384" y="0"/>
          <a:ext cx="2678469" cy="348972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rgbClr val="0C2C52"/>
              </a:solidFill>
            </a:rPr>
            <a:t>Technical Training</a:t>
          </a:r>
          <a:endParaRPr lang="en-GB" sz="2800" kern="1200" dirty="0">
            <a:solidFill>
              <a:srgbClr val="0C2C52"/>
            </a:solidFill>
          </a:endParaRPr>
        </a:p>
      </dsp:txBody>
      <dsp:txXfrm>
        <a:off x="2880384" y="0"/>
        <a:ext cx="2678469" cy="1046916"/>
      </dsp:txXfrm>
    </dsp:sp>
    <dsp:sp modelId="{D43CEC0E-B91D-8A47-B15F-7A3142F67E6E}">
      <dsp:nvSpPr>
        <dsp:cNvPr id="0" name=""/>
        <dsp:cNvSpPr/>
      </dsp:nvSpPr>
      <dsp:spPr>
        <a:xfrm>
          <a:off x="3148231" y="1047001"/>
          <a:ext cx="2142775" cy="508378"/>
        </a:xfrm>
        <a:prstGeom prst="roundRect">
          <a:avLst>
            <a:gd name="adj" fmla="val 10000"/>
          </a:avLst>
        </a:prstGeom>
        <a:solidFill>
          <a:srgbClr val="2D6B9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kern="1200" dirty="0"/>
            <a:t>TRANSITS</a:t>
          </a:r>
          <a:endParaRPr lang="en-GB" sz="1500" kern="1200" dirty="0"/>
        </a:p>
      </dsp:txBody>
      <dsp:txXfrm>
        <a:off x="3163121" y="1061891"/>
        <a:ext cx="2112995" cy="478598"/>
      </dsp:txXfrm>
    </dsp:sp>
    <dsp:sp modelId="{5CDE3E26-4E0C-F94E-8DBF-D22B3AD05C67}">
      <dsp:nvSpPr>
        <dsp:cNvPr id="0" name=""/>
        <dsp:cNvSpPr/>
      </dsp:nvSpPr>
      <dsp:spPr>
        <a:xfrm>
          <a:off x="3148231" y="1633592"/>
          <a:ext cx="2142775" cy="508378"/>
        </a:xfrm>
        <a:prstGeom prst="roundRect">
          <a:avLst>
            <a:gd name="adj" fmla="val 10000"/>
          </a:avLst>
        </a:prstGeom>
        <a:solidFill>
          <a:srgbClr val="2D6B9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kern="1200" dirty="0"/>
            <a:t>FIRST</a:t>
          </a:r>
          <a:endParaRPr lang="en-GB" sz="1500" kern="1200" dirty="0"/>
        </a:p>
      </dsp:txBody>
      <dsp:txXfrm>
        <a:off x="3163121" y="1648482"/>
        <a:ext cx="2112995" cy="478598"/>
      </dsp:txXfrm>
    </dsp:sp>
    <dsp:sp modelId="{752E86A8-4E6D-8446-B7F1-084B840D6793}">
      <dsp:nvSpPr>
        <dsp:cNvPr id="0" name=""/>
        <dsp:cNvSpPr/>
      </dsp:nvSpPr>
      <dsp:spPr>
        <a:xfrm>
          <a:off x="3148231" y="2220182"/>
          <a:ext cx="2142775" cy="508378"/>
        </a:xfrm>
        <a:prstGeom prst="roundRect">
          <a:avLst>
            <a:gd name="adj" fmla="val 10000"/>
          </a:avLst>
        </a:prstGeom>
        <a:solidFill>
          <a:srgbClr val="2D6B9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kern="1200" dirty="0"/>
            <a:t>ENISA</a:t>
          </a:r>
          <a:endParaRPr lang="en-GB" sz="1500" kern="1200" dirty="0"/>
        </a:p>
      </dsp:txBody>
      <dsp:txXfrm>
        <a:off x="3163121" y="2235072"/>
        <a:ext cx="2112995" cy="478598"/>
      </dsp:txXfrm>
    </dsp:sp>
    <dsp:sp modelId="{662A4013-1EAC-F84B-A4ED-F0C9B81C0FA0}">
      <dsp:nvSpPr>
        <dsp:cNvPr id="0" name=""/>
        <dsp:cNvSpPr/>
      </dsp:nvSpPr>
      <dsp:spPr>
        <a:xfrm>
          <a:off x="3148231" y="2806772"/>
          <a:ext cx="2142775" cy="508378"/>
        </a:xfrm>
        <a:prstGeom prst="roundRect">
          <a:avLst>
            <a:gd name="adj" fmla="val 10000"/>
          </a:avLst>
        </a:prstGeom>
        <a:solidFill>
          <a:srgbClr val="2D6B9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kern="1200" dirty="0"/>
            <a:t>APNIC</a:t>
          </a:r>
          <a:endParaRPr lang="en-GB" sz="1500" kern="1200" dirty="0"/>
        </a:p>
      </dsp:txBody>
      <dsp:txXfrm>
        <a:off x="3163121" y="2821662"/>
        <a:ext cx="2112995" cy="478598"/>
      </dsp:txXfrm>
    </dsp:sp>
    <dsp:sp modelId="{3FF5A8C8-FE48-104B-8C7A-DDB0C82DC5DA}">
      <dsp:nvSpPr>
        <dsp:cNvPr id="0" name=""/>
        <dsp:cNvSpPr/>
      </dsp:nvSpPr>
      <dsp:spPr>
        <a:xfrm>
          <a:off x="5759738" y="0"/>
          <a:ext cx="2678469" cy="348972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rgbClr val="0C2C52"/>
              </a:solidFill>
            </a:rPr>
            <a:t>Communications Training</a:t>
          </a:r>
          <a:endParaRPr lang="en-GB" sz="2800" kern="1200" dirty="0">
            <a:solidFill>
              <a:srgbClr val="0C2C52"/>
            </a:solidFill>
          </a:endParaRPr>
        </a:p>
      </dsp:txBody>
      <dsp:txXfrm>
        <a:off x="5759738" y="0"/>
        <a:ext cx="2678469" cy="1046916"/>
      </dsp:txXfrm>
    </dsp:sp>
    <dsp:sp modelId="{FC7FEC51-C425-DC45-A4A9-D308F5C00F8E}">
      <dsp:nvSpPr>
        <dsp:cNvPr id="0" name=""/>
        <dsp:cNvSpPr/>
      </dsp:nvSpPr>
      <dsp:spPr>
        <a:xfrm>
          <a:off x="6027585" y="1047001"/>
          <a:ext cx="2142775" cy="508378"/>
        </a:xfrm>
        <a:prstGeom prst="roundRect">
          <a:avLst>
            <a:gd name="adj" fmla="val 10000"/>
          </a:avLst>
        </a:prstGeom>
        <a:solidFill>
          <a:srgbClr val="7E479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kern="1200" dirty="0"/>
            <a:t>General Communications</a:t>
          </a:r>
          <a:endParaRPr lang="en-GB" sz="1500" kern="1200" dirty="0"/>
        </a:p>
      </dsp:txBody>
      <dsp:txXfrm>
        <a:off x="6042475" y="1061891"/>
        <a:ext cx="2112995" cy="478598"/>
      </dsp:txXfrm>
    </dsp:sp>
    <dsp:sp modelId="{9FE78E14-94DA-8D4B-A8A4-A9F247D57602}">
      <dsp:nvSpPr>
        <dsp:cNvPr id="0" name=""/>
        <dsp:cNvSpPr/>
      </dsp:nvSpPr>
      <dsp:spPr>
        <a:xfrm>
          <a:off x="6027585" y="1633592"/>
          <a:ext cx="2142775" cy="508378"/>
        </a:xfrm>
        <a:prstGeom prst="roundRect">
          <a:avLst>
            <a:gd name="adj" fmla="val 10000"/>
          </a:avLst>
        </a:prstGeom>
        <a:solidFill>
          <a:srgbClr val="7E479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kern="1200"/>
            <a:t>Presentation skills</a:t>
          </a:r>
          <a:endParaRPr lang="en-GB" sz="1500" kern="1200"/>
        </a:p>
      </dsp:txBody>
      <dsp:txXfrm>
        <a:off x="6042475" y="1648482"/>
        <a:ext cx="2112995" cy="478598"/>
      </dsp:txXfrm>
    </dsp:sp>
    <dsp:sp modelId="{9A65FE21-C107-B742-8170-EF8D660B231F}">
      <dsp:nvSpPr>
        <dsp:cNvPr id="0" name=""/>
        <dsp:cNvSpPr/>
      </dsp:nvSpPr>
      <dsp:spPr>
        <a:xfrm>
          <a:off x="6027585" y="2220182"/>
          <a:ext cx="2142775" cy="508378"/>
        </a:xfrm>
        <a:prstGeom prst="roundRect">
          <a:avLst>
            <a:gd name="adj" fmla="val 10000"/>
          </a:avLst>
        </a:prstGeom>
        <a:solidFill>
          <a:srgbClr val="7E479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kern="1200"/>
            <a:t>Speaking to press</a:t>
          </a:r>
          <a:endParaRPr lang="en-GB" sz="1500" kern="1200"/>
        </a:p>
      </dsp:txBody>
      <dsp:txXfrm>
        <a:off x="6042475" y="2235072"/>
        <a:ext cx="2112995" cy="478598"/>
      </dsp:txXfrm>
    </dsp:sp>
    <dsp:sp modelId="{810D755D-AAF3-8A47-95A4-0D4502F11397}">
      <dsp:nvSpPr>
        <dsp:cNvPr id="0" name=""/>
        <dsp:cNvSpPr/>
      </dsp:nvSpPr>
      <dsp:spPr>
        <a:xfrm>
          <a:off x="6027585" y="2806772"/>
          <a:ext cx="2142775" cy="508378"/>
        </a:xfrm>
        <a:prstGeom prst="roundRect">
          <a:avLst>
            <a:gd name="adj" fmla="val 10000"/>
          </a:avLst>
        </a:prstGeom>
        <a:solidFill>
          <a:srgbClr val="7E479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kern="1200"/>
            <a:t>Dealing with police</a:t>
          </a:r>
          <a:endParaRPr lang="en-GB" sz="1500" kern="1200"/>
        </a:p>
      </dsp:txBody>
      <dsp:txXfrm>
        <a:off x="6042475" y="2821662"/>
        <a:ext cx="2112995" cy="478598"/>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4.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png>
</file>

<file path=ppt/media/image13.jpg>
</file>

<file path=ppt/media/image14.jpg>
</file>

<file path=ppt/media/image15.tiff>
</file>

<file path=ppt/media/image16.jpeg>
</file>

<file path=ppt/media/image17.jpg>
</file>

<file path=ppt/media/image18.png>
</file>

<file path=ppt/media/image19.jpg>
</file>

<file path=ppt/media/image2.png>
</file>

<file path=ppt/media/image20.tiff>
</file>

<file path=ppt/media/image21.tiff>
</file>

<file path=ppt/media/image22.tiff>
</file>

<file path=ppt/media/image23.tiff>
</file>

<file path=ppt/media/image24.tiff>
</file>

<file path=ppt/media/image25.jpg>
</file>

<file path=ppt/media/image26.jpg>
</file>

<file path=ppt/media/image27.jpeg>
</file>

<file path=ppt/media/image3.jpg>
</file>

<file path=ppt/media/image4.pn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1D8A83-A817-41E3-A602-3B517E18334E}" type="datetimeFigureOut">
              <a:rPr lang="en-GB" smtClean="0"/>
              <a:t>26/07/2019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BC110B-1C27-4A5B-8007-E6BF4BB6C5F7}" type="slidenum">
              <a:rPr lang="en-GB" smtClean="0"/>
              <a:t>‹#›</a:t>
            </a:fld>
            <a:endParaRPr lang="en-GB"/>
          </a:p>
        </p:txBody>
      </p:sp>
    </p:spTree>
    <p:extLst>
      <p:ext uri="{BB962C8B-B14F-4D97-AF65-F5344CB8AC3E}">
        <p14:creationId xmlns:p14="http://schemas.microsoft.com/office/powerpoint/2010/main" val="4031726869"/>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BC110B-1C27-4A5B-8007-E6BF4BB6C5F7}" type="slidenum">
              <a:rPr lang="en-GB" smtClean="0"/>
              <a:t>2</a:t>
            </a:fld>
            <a:endParaRPr lang="en-GB"/>
          </a:p>
        </p:txBody>
      </p:sp>
    </p:spTree>
    <p:extLst>
      <p:ext uri="{BB962C8B-B14F-4D97-AF65-F5344CB8AC3E}">
        <p14:creationId xmlns:p14="http://schemas.microsoft.com/office/powerpoint/2010/main" val="3228226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shortly explain all 6, and the order: of course you could change the order slightly, it’s not meant to be cut in stone. To most of these aspects the training will come back.</a:t>
            </a:r>
          </a:p>
          <a:p>
            <a:r>
              <a:rPr lang="en-GB" dirty="0"/>
              <a:t>Creativity and </a:t>
            </a:r>
            <a:r>
              <a:rPr lang="en-GB" dirty="0" err="1"/>
              <a:t>trsut</a:t>
            </a:r>
            <a:r>
              <a:rPr lang="en-GB" dirty="0"/>
              <a:t> building are probably the factors that make the CSIRT craft so fascinating and are certainly important reason that people keep coming back to the CSIRT community.</a:t>
            </a:r>
          </a:p>
          <a:p>
            <a:r>
              <a:rPr lang="en-GB" dirty="0"/>
              <a:t>Explain that “trust” is based on interpersonal relationships – NOT on organisational bonds, or on x509 certificates, etc</a:t>
            </a:r>
          </a:p>
        </p:txBody>
      </p:sp>
      <p:sp>
        <p:nvSpPr>
          <p:cNvPr id="4" name="Slide Number Placeholder 3"/>
          <p:cNvSpPr>
            <a:spLocks noGrp="1"/>
          </p:cNvSpPr>
          <p:nvPr>
            <p:ph type="sldNum" sz="quarter" idx="5"/>
          </p:nvPr>
        </p:nvSpPr>
        <p:spPr/>
        <p:txBody>
          <a:bodyPr/>
          <a:lstStyle/>
          <a:p>
            <a:fld id="{9CBC110B-1C27-4A5B-8007-E6BF4BB6C5F7}" type="slidenum">
              <a:rPr lang="en-GB" smtClean="0"/>
              <a:t>11</a:t>
            </a:fld>
            <a:endParaRPr lang="en-GB"/>
          </a:p>
        </p:txBody>
      </p:sp>
    </p:spTree>
    <p:extLst>
      <p:ext uri="{BB962C8B-B14F-4D97-AF65-F5344CB8AC3E}">
        <p14:creationId xmlns:p14="http://schemas.microsoft.com/office/powerpoint/2010/main" val="37528534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Kossakowski, Stikvoort and West-Brown created the term “CSIRT” in 1998 to avoid the trademarked “CERT” – thus CSIRT was first launched in the 1</a:t>
            </a:r>
            <a:r>
              <a:rPr lang="en-GB" baseline="30000" dirty="0"/>
              <a:t>st</a:t>
            </a:r>
            <a:r>
              <a:rPr lang="en-GB" dirty="0"/>
              <a:t> version of the CSIRT Handbook.</a:t>
            </a:r>
          </a:p>
          <a:p>
            <a:r>
              <a:rPr lang="en-GB" dirty="0"/>
              <a:t>Trainer: explain SOC and how it can relate to CSIRT. </a:t>
            </a:r>
          </a:p>
          <a:p>
            <a:r>
              <a:rPr lang="en-GB" dirty="0"/>
              <a:t>{ to-do for authors: develop separate slide on SOCs }</a:t>
            </a:r>
          </a:p>
        </p:txBody>
      </p:sp>
      <p:sp>
        <p:nvSpPr>
          <p:cNvPr id="4" name="Slide Number Placeholder 3"/>
          <p:cNvSpPr>
            <a:spLocks noGrp="1"/>
          </p:cNvSpPr>
          <p:nvPr>
            <p:ph type="sldNum" sz="quarter" idx="5"/>
          </p:nvPr>
        </p:nvSpPr>
        <p:spPr/>
        <p:txBody>
          <a:bodyPr/>
          <a:lstStyle/>
          <a:p>
            <a:fld id="{9CBC110B-1C27-4A5B-8007-E6BF4BB6C5F7}" type="slidenum">
              <a:rPr lang="en-GB" smtClean="0"/>
              <a:t>12</a:t>
            </a:fld>
            <a:endParaRPr lang="en-GB"/>
          </a:p>
        </p:txBody>
      </p:sp>
    </p:spTree>
    <p:extLst>
      <p:ext uri="{BB962C8B-B14F-4D97-AF65-F5344CB8AC3E}">
        <p14:creationId xmlns:p14="http://schemas.microsoft.com/office/powerpoint/2010/main" val="805581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BC110B-1C27-4A5B-8007-E6BF4BB6C5F7}" type="slidenum">
              <a:rPr lang="en-GB" smtClean="0"/>
              <a:t>13</a:t>
            </a:fld>
            <a:endParaRPr lang="en-GB"/>
          </a:p>
        </p:txBody>
      </p:sp>
    </p:spTree>
    <p:extLst>
      <p:ext uri="{BB962C8B-B14F-4D97-AF65-F5344CB8AC3E}">
        <p14:creationId xmlns:p14="http://schemas.microsoft.com/office/powerpoint/2010/main" val="84657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FIRST PSIRT Services Framework yet to be published – expected soon</a:t>
            </a:r>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 to-do for authors : insert orthogonal SIM3/services pic }</a:t>
            </a:r>
          </a:p>
        </p:txBody>
      </p:sp>
      <p:sp>
        <p:nvSpPr>
          <p:cNvPr id="4" name="Slide Number Placeholder 3"/>
          <p:cNvSpPr>
            <a:spLocks noGrp="1"/>
          </p:cNvSpPr>
          <p:nvPr>
            <p:ph type="sldNum" sz="quarter" idx="5"/>
          </p:nvPr>
        </p:nvSpPr>
        <p:spPr/>
        <p:txBody>
          <a:bodyPr/>
          <a:lstStyle/>
          <a:p>
            <a:fld id="{9CBC110B-1C27-4A5B-8007-E6BF4BB6C5F7}" type="slidenum">
              <a:rPr lang="en-GB" smtClean="0"/>
              <a:t>15</a:t>
            </a:fld>
            <a:endParaRPr lang="en-GB"/>
          </a:p>
        </p:txBody>
      </p:sp>
    </p:spTree>
    <p:extLst>
      <p:ext uri="{BB962C8B-B14F-4D97-AF65-F5344CB8AC3E}">
        <p14:creationId xmlns:p14="http://schemas.microsoft.com/office/powerpoint/2010/main" val="39252916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we are still in the </a:t>
            </a:r>
            <a:r>
              <a:rPr lang="en-GB" b="1" dirty="0"/>
              <a:t>What</a:t>
            </a:r>
            <a:r>
              <a:rPr lang="en-GB" dirty="0"/>
              <a:t> section. </a:t>
            </a:r>
          </a:p>
        </p:txBody>
      </p:sp>
      <p:sp>
        <p:nvSpPr>
          <p:cNvPr id="4" name="Slide Number Placeholder 3"/>
          <p:cNvSpPr>
            <a:spLocks noGrp="1"/>
          </p:cNvSpPr>
          <p:nvPr>
            <p:ph type="sldNum" sz="quarter" idx="5"/>
          </p:nvPr>
        </p:nvSpPr>
        <p:spPr/>
        <p:txBody>
          <a:bodyPr/>
          <a:lstStyle/>
          <a:p>
            <a:fld id="{9CBC110B-1C27-4A5B-8007-E6BF4BB6C5F7}" type="slidenum">
              <a:rPr lang="en-GB" smtClean="0"/>
              <a:t>16</a:t>
            </a:fld>
            <a:endParaRPr lang="en-GB"/>
          </a:p>
        </p:txBody>
      </p:sp>
    </p:spTree>
    <p:extLst>
      <p:ext uri="{BB962C8B-B14F-4D97-AF65-F5344CB8AC3E}">
        <p14:creationId xmlns:p14="http://schemas.microsoft.com/office/powerpoint/2010/main" val="29442750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in regard “maze”, realise that in (most) any organisation there are key people who are not managers. Often, experts who have been around for a long time, and are just not the “manager type” (often they tried a function like that and didn’t like it). Get them on your side – their influence is unseen but real. And by the way – if you want to get anything done in an organisation, be aware that in a different way, secretaries are key people too ... you could ask the students why that is the case.</a:t>
            </a:r>
          </a:p>
        </p:txBody>
      </p:sp>
      <p:sp>
        <p:nvSpPr>
          <p:cNvPr id="4" name="Slide Number Placeholder 3"/>
          <p:cNvSpPr>
            <a:spLocks noGrp="1"/>
          </p:cNvSpPr>
          <p:nvPr>
            <p:ph type="sldNum" sz="quarter" idx="5"/>
          </p:nvPr>
        </p:nvSpPr>
        <p:spPr/>
        <p:txBody>
          <a:bodyPr/>
          <a:lstStyle/>
          <a:p>
            <a:fld id="{9CBC110B-1C27-4A5B-8007-E6BF4BB6C5F7}" type="slidenum">
              <a:rPr lang="en-GB" smtClean="0"/>
              <a:t>17</a:t>
            </a:fld>
            <a:endParaRPr lang="en-GB"/>
          </a:p>
        </p:txBody>
      </p:sp>
    </p:spTree>
    <p:extLst>
      <p:ext uri="{BB962C8B-B14F-4D97-AF65-F5344CB8AC3E}">
        <p14:creationId xmlns:p14="http://schemas.microsoft.com/office/powerpoint/2010/main" val="8269810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it happens regularly that the feedback loop leads to costed proposals – that then get delayed a year or more due to budgeting cycles. Make sure that in the budgeting there is a reserve for implementing security improvements: these are not optional in many cases!</a:t>
            </a:r>
          </a:p>
          <a:p>
            <a:r>
              <a:rPr lang="en-GB" dirty="0"/>
              <a:t>CSIRT members can make important contributions to the cycle as they know what can go wrong and what went wrong – this is invaluable knowledge and experience.</a:t>
            </a:r>
          </a:p>
        </p:txBody>
      </p:sp>
      <p:sp>
        <p:nvSpPr>
          <p:cNvPr id="4" name="Slide Number Placeholder 3"/>
          <p:cNvSpPr>
            <a:spLocks noGrp="1"/>
          </p:cNvSpPr>
          <p:nvPr>
            <p:ph type="sldNum" sz="quarter" idx="5"/>
          </p:nvPr>
        </p:nvSpPr>
        <p:spPr/>
        <p:txBody>
          <a:bodyPr/>
          <a:lstStyle/>
          <a:p>
            <a:fld id="{9CBC110B-1C27-4A5B-8007-E6BF4BB6C5F7}" type="slidenum">
              <a:rPr lang="en-GB" smtClean="0"/>
              <a:t>18</a:t>
            </a:fld>
            <a:endParaRPr lang="en-GB"/>
          </a:p>
        </p:txBody>
      </p:sp>
    </p:spTree>
    <p:extLst>
      <p:ext uri="{BB962C8B-B14F-4D97-AF65-F5344CB8AC3E}">
        <p14:creationId xmlns:p14="http://schemas.microsoft.com/office/powerpoint/2010/main" val="42860045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19</a:t>
            </a:fld>
            <a:endParaRPr lang="en-GB"/>
          </a:p>
        </p:txBody>
      </p:sp>
    </p:spTree>
    <p:extLst>
      <p:ext uri="{BB962C8B-B14F-4D97-AF65-F5344CB8AC3E}">
        <p14:creationId xmlns:p14="http://schemas.microsoft.com/office/powerpoint/2010/main" val="14073876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explain that this organisation pic lacks the departments/divisions/faculties – it’s a diagram intended to point out the importance of the board (end-responsible for security), accountancy (checking not only on money but more and more also on the organisation of IT and security), physical security (visible to board members, unlike </a:t>
            </a:r>
            <a:r>
              <a:rPr lang="en-GB" dirty="0" err="1"/>
              <a:t>infosec</a:t>
            </a:r>
            <a:r>
              <a:rPr lang="en-GB" dirty="0"/>
              <a:t>) – and IT. IT usually includes the CSIRT though the CSIRT can also be a staff function. The CSIRT is however unique in that it WORKS FOR THE WHOLE ORGANISATION and needs to be able to contact most of that organisation. That’s why the image of the “CSIRT as spaceship” is so apt: the CSIRT is like a spaceship that can fly through the whole organisation - unlike normal functions of IT, that are hierarchically embedded, is the CSIRT in some ways like a “free radical” – a spaceship indeed.</a:t>
            </a:r>
          </a:p>
        </p:txBody>
      </p:sp>
      <p:sp>
        <p:nvSpPr>
          <p:cNvPr id="4" name="Slide Number Placeholder 3"/>
          <p:cNvSpPr>
            <a:spLocks noGrp="1"/>
          </p:cNvSpPr>
          <p:nvPr>
            <p:ph type="sldNum" sz="quarter" idx="5"/>
          </p:nvPr>
        </p:nvSpPr>
        <p:spPr/>
        <p:txBody>
          <a:bodyPr/>
          <a:lstStyle/>
          <a:p>
            <a:fld id="{9CBC110B-1C27-4A5B-8007-E6BF4BB6C5F7}" type="slidenum">
              <a:rPr lang="en-GB" smtClean="0"/>
              <a:t>20</a:t>
            </a:fld>
            <a:endParaRPr lang="en-GB"/>
          </a:p>
        </p:txBody>
      </p:sp>
    </p:spTree>
    <p:extLst>
      <p:ext uri="{BB962C8B-B14F-4D97-AF65-F5344CB8AC3E}">
        <p14:creationId xmlns:p14="http://schemas.microsoft.com/office/powerpoint/2010/main" val="42041230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the </a:t>
            </a:r>
            <a:r>
              <a:rPr lang="en-GB" dirty="0" err="1"/>
              <a:t>PariSto</a:t>
            </a:r>
            <a:r>
              <a:rPr lang="en-GB" dirty="0"/>
              <a:t> bank does not exist, invented many years ago by Don Stikvoort. This bank has just discovered it needs a CSIRT, e.g. because of e-banking having started (many midsize and smaller banks don’t have CSIRTs yet). The board has tasked the CISO with forming the CSIRT – and the CISO is wondering whether to do that at the c-level (in the c-level building), or somewhere in the IT departments of France or Sweden. All these options are feasible and have pros and cons, that the students will discover in the exercise that is to follow.</a:t>
            </a:r>
          </a:p>
        </p:txBody>
      </p:sp>
      <p:sp>
        <p:nvSpPr>
          <p:cNvPr id="4" name="Slide Number Placeholder 3"/>
          <p:cNvSpPr>
            <a:spLocks noGrp="1"/>
          </p:cNvSpPr>
          <p:nvPr>
            <p:ph type="sldNum" sz="quarter" idx="5"/>
          </p:nvPr>
        </p:nvSpPr>
        <p:spPr/>
        <p:txBody>
          <a:bodyPr/>
          <a:lstStyle/>
          <a:p>
            <a:fld id="{9CBC110B-1C27-4A5B-8007-E6BF4BB6C5F7}" type="slidenum">
              <a:rPr lang="en-GB" smtClean="0"/>
              <a:t>21</a:t>
            </a:fld>
            <a:endParaRPr lang="en-GB"/>
          </a:p>
        </p:txBody>
      </p:sp>
    </p:spTree>
    <p:extLst>
      <p:ext uri="{BB962C8B-B14F-4D97-AF65-F5344CB8AC3E}">
        <p14:creationId xmlns:p14="http://schemas.microsoft.com/office/powerpoint/2010/main" val="27670457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authors to-do : add appx timings based on the experiences in 2019 }</a:t>
            </a:r>
          </a:p>
        </p:txBody>
      </p:sp>
      <p:sp>
        <p:nvSpPr>
          <p:cNvPr id="4" name="Slide Number Placeholder 3"/>
          <p:cNvSpPr>
            <a:spLocks noGrp="1"/>
          </p:cNvSpPr>
          <p:nvPr>
            <p:ph type="sldNum" sz="quarter" idx="5"/>
          </p:nvPr>
        </p:nvSpPr>
        <p:spPr/>
        <p:txBody>
          <a:bodyPr/>
          <a:lstStyle/>
          <a:p>
            <a:fld id="{9CBC110B-1C27-4A5B-8007-E6BF4BB6C5F7}" type="slidenum">
              <a:rPr lang="en-GB" smtClean="0"/>
              <a:t>3</a:t>
            </a:fld>
            <a:endParaRPr lang="en-GB"/>
          </a:p>
        </p:txBody>
      </p:sp>
    </p:spTree>
    <p:extLst>
      <p:ext uri="{BB962C8B-B14F-4D97-AF65-F5344CB8AC3E}">
        <p14:creationId xmlns:p14="http://schemas.microsoft.com/office/powerpoint/2010/main" val="16109559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the plenary wrap-up is not meant to get all the answers from each group – this takes too long and is boring. If there is time, ask each group to highlight ONE (at most 2) interesting aspect of their discussion. Every now and then you will have to – nicely and politely – stop students who still want to tell everything they have discussed in their tracks and get them to focus on the highlights.</a:t>
            </a:r>
          </a:p>
          <a:p>
            <a:r>
              <a:rPr lang="en-GB" dirty="0"/>
              <a:t>By the way, this exercise leads from the </a:t>
            </a:r>
            <a:r>
              <a:rPr lang="en-GB" b="1" dirty="0"/>
              <a:t>What</a:t>
            </a:r>
            <a:r>
              <a:rPr lang="en-GB" dirty="0"/>
              <a:t> into the </a:t>
            </a:r>
            <a:r>
              <a:rPr lang="en-GB" b="1" dirty="0"/>
              <a:t>How </a:t>
            </a:r>
            <a:r>
              <a:rPr lang="en-GB" b="0" dirty="0"/>
              <a:t>(4-mat).</a:t>
            </a:r>
          </a:p>
        </p:txBody>
      </p:sp>
      <p:sp>
        <p:nvSpPr>
          <p:cNvPr id="4" name="Slide Number Placeholder 3"/>
          <p:cNvSpPr>
            <a:spLocks noGrp="1"/>
          </p:cNvSpPr>
          <p:nvPr>
            <p:ph type="sldNum" sz="quarter" idx="5"/>
          </p:nvPr>
        </p:nvSpPr>
        <p:spPr/>
        <p:txBody>
          <a:bodyPr/>
          <a:lstStyle/>
          <a:p>
            <a:fld id="{9CBC110B-1C27-4A5B-8007-E6BF4BB6C5F7}" type="slidenum">
              <a:rPr lang="en-GB" smtClean="0"/>
              <a:t>22</a:t>
            </a:fld>
            <a:endParaRPr lang="en-GB"/>
          </a:p>
        </p:txBody>
      </p:sp>
    </p:spTree>
    <p:extLst>
      <p:ext uri="{BB962C8B-B14F-4D97-AF65-F5344CB8AC3E}">
        <p14:creationId xmlns:p14="http://schemas.microsoft.com/office/powerpoint/2010/main" val="31992579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we are now in the </a:t>
            </a:r>
            <a:r>
              <a:rPr lang="en-GB" b="1" dirty="0"/>
              <a:t>How</a:t>
            </a:r>
            <a:r>
              <a:rPr lang="en-GB" dirty="0"/>
              <a:t> section. </a:t>
            </a:r>
          </a:p>
        </p:txBody>
      </p:sp>
      <p:sp>
        <p:nvSpPr>
          <p:cNvPr id="4" name="Slide Number Placeholder 3"/>
          <p:cNvSpPr>
            <a:spLocks noGrp="1"/>
          </p:cNvSpPr>
          <p:nvPr>
            <p:ph type="sldNum" sz="quarter" idx="5"/>
          </p:nvPr>
        </p:nvSpPr>
        <p:spPr/>
        <p:txBody>
          <a:bodyPr/>
          <a:lstStyle/>
          <a:p>
            <a:fld id="{9CBC110B-1C27-4A5B-8007-E6BF4BB6C5F7}" type="slidenum">
              <a:rPr lang="en-GB" smtClean="0"/>
              <a:t>23</a:t>
            </a:fld>
            <a:endParaRPr lang="en-GB"/>
          </a:p>
        </p:txBody>
      </p:sp>
    </p:spTree>
    <p:extLst>
      <p:ext uri="{BB962C8B-B14F-4D97-AF65-F5344CB8AC3E}">
        <p14:creationId xmlns:p14="http://schemas.microsoft.com/office/powerpoint/2010/main" val="14071176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24</a:t>
            </a:fld>
            <a:endParaRPr lang="en-GB"/>
          </a:p>
        </p:txBody>
      </p:sp>
    </p:spTree>
    <p:extLst>
      <p:ext uri="{BB962C8B-B14F-4D97-AF65-F5344CB8AC3E}">
        <p14:creationId xmlns:p14="http://schemas.microsoft.com/office/powerpoint/2010/main" val="3006963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CII = Critical Information Infrastructure</a:t>
            </a:r>
          </a:p>
        </p:txBody>
      </p:sp>
      <p:sp>
        <p:nvSpPr>
          <p:cNvPr id="4" name="Slide Number Placeholder 3"/>
          <p:cNvSpPr>
            <a:spLocks noGrp="1"/>
          </p:cNvSpPr>
          <p:nvPr>
            <p:ph type="sldNum" sz="quarter" idx="5"/>
          </p:nvPr>
        </p:nvSpPr>
        <p:spPr/>
        <p:txBody>
          <a:bodyPr/>
          <a:lstStyle/>
          <a:p>
            <a:fld id="{9CBC110B-1C27-4A5B-8007-E6BF4BB6C5F7}" type="slidenum">
              <a:rPr lang="en-GB" smtClean="0"/>
              <a:t>25</a:t>
            </a:fld>
            <a:endParaRPr lang="en-GB"/>
          </a:p>
        </p:txBody>
      </p:sp>
    </p:spTree>
    <p:extLst>
      <p:ext uri="{BB962C8B-B14F-4D97-AF65-F5344CB8AC3E}">
        <p14:creationId xmlns:p14="http://schemas.microsoft.com/office/powerpoint/2010/main" val="17721070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1" indent="0" eaLnBrk="1" hangingPunct="1">
              <a:buFont typeface="Arial" panose="020B0604020202020204" pitchFamily="34" charset="0"/>
              <a:buNone/>
            </a:pPr>
            <a:r>
              <a:rPr lang="en-GB" b="1" dirty="0"/>
              <a:t>LACKING:</a:t>
            </a:r>
          </a:p>
          <a:p>
            <a:pPr lvl="1" eaLnBrk="1" hangingPunct="1"/>
            <a:r>
              <a:rPr lang="en-GB" b="1" dirty="0"/>
              <a:t>Punishment/repression is not a CSIRT task</a:t>
            </a:r>
          </a:p>
          <a:p>
            <a:pPr lvl="1" eaLnBrk="1" hangingPunct="1"/>
            <a:r>
              <a:rPr lang="en-GB" dirty="0"/>
              <a:t>but CSIRT will contribute when necessary (follow strict procedures!)</a:t>
            </a:r>
          </a:p>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26</a:t>
            </a:fld>
            <a:endParaRPr lang="en-GB"/>
          </a:p>
        </p:txBody>
      </p:sp>
    </p:spTree>
    <p:extLst>
      <p:ext uri="{BB962C8B-B14F-4D97-AF65-F5344CB8AC3E}">
        <p14:creationId xmlns:p14="http://schemas.microsoft.com/office/powerpoint/2010/main" val="527004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this is the old services list from the CSIRT Handbook, used by CERT/CC on their website – and also by ENISA. They are not presented as services here, to give room for the FIRST CSIRT Services Framework on the next slide. However this old list is still a useful checklist to see what a team is responsible for, and what not. Hence used in this context. You can also refer to it as an alternative (older) list of services, if you wish.</a:t>
            </a:r>
          </a:p>
        </p:txBody>
      </p:sp>
      <p:sp>
        <p:nvSpPr>
          <p:cNvPr id="4" name="Slide Number Placeholder 3"/>
          <p:cNvSpPr>
            <a:spLocks noGrp="1"/>
          </p:cNvSpPr>
          <p:nvPr>
            <p:ph type="sldNum" sz="quarter" idx="5"/>
          </p:nvPr>
        </p:nvSpPr>
        <p:spPr/>
        <p:txBody>
          <a:bodyPr/>
          <a:lstStyle/>
          <a:p>
            <a:fld id="{9CBC110B-1C27-4A5B-8007-E6BF4BB6C5F7}" type="slidenum">
              <a:rPr lang="en-GB" smtClean="0"/>
              <a:t>27</a:t>
            </a:fld>
            <a:endParaRPr lang="en-GB"/>
          </a:p>
        </p:txBody>
      </p:sp>
    </p:spTree>
    <p:extLst>
      <p:ext uri="{BB962C8B-B14F-4D97-AF65-F5344CB8AC3E}">
        <p14:creationId xmlns:p14="http://schemas.microsoft.com/office/powerpoint/2010/main" val="32243748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Trainer: </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the service areas mentioned are from the </a:t>
            </a:r>
            <a:r>
              <a:rPr lang="en-GB" b="1" dirty="0"/>
              <a:t>new</a:t>
            </a:r>
            <a:r>
              <a:rPr lang="en-GB" dirty="0"/>
              <a:t> version of the framework to be made public June 2019. The reference is still for the old version – needs to be replaced as soon as the new version becomes available, as this has </a:t>
            </a:r>
            <a:r>
              <a:rPr lang="en-GB" b="1" dirty="0"/>
              <a:t>different service areas </a:t>
            </a:r>
            <a:r>
              <a:rPr lang="en-GB" b="0" dirty="0"/>
              <a:t>(lacking logic)</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explain why rfc2350 should be filled out and made </a:t>
            </a:r>
            <a:r>
              <a:rPr lang="en-GB" b="1" dirty="0"/>
              <a:t>public</a:t>
            </a:r>
            <a:r>
              <a:rPr lang="en-GB" dirty="0"/>
              <a:t>, in </a:t>
            </a:r>
            <a:r>
              <a:rPr lang="en-GB" b="1" dirty="0"/>
              <a:t>English</a:t>
            </a:r>
            <a:r>
              <a:rPr lang="en-GB" dirty="0"/>
              <a:t> (plus native language, if you like).</a:t>
            </a:r>
          </a:p>
        </p:txBody>
      </p:sp>
      <p:sp>
        <p:nvSpPr>
          <p:cNvPr id="4" name="Slide Number Placeholder 3"/>
          <p:cNvSpPr>
            <a:spLocks noGrp="1"/>
          </p:cNvSpPr>
          <p:nvPr>
            <p:ph type="sldNum" sz="quarter" idx="5"/>
          </p:nvPr>
        </p:nvSpPr>
        <p:spPr/>
        <p:txBody>
          <a:bodyPr/>
          <a:lstStyle/>
          <a:p>
            <a:fld id="{9CBC110B-1C27-4A5B-8007-E6BF4BB6C5F7}" type="slidenum">
              <a:rPr lang="en-GB" smtClean="0"/>
              <a:t>28</a:t>
            </a:fld>
            <a:endParaRPr lang="en-GB"/>
          </a:p>
        </p:txBody>
      </p:sp>
    </p:spTree>
    <p:extLst>
      <p:ext uri="{BB962C8B-B14F-4D97-AF65-F5344CB8AC3E}">
        <p14:creationId xmlns:p14="http://schemas.microsoft.com/office/powerpoint/2010/main" val="40981961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30</a:t>
            </a:fld>
            <a:endParaRPr lang="en-GB"/>
          </a:p>
        </p:txBody>
      </p:sp>
    </p:spTree>
    <p:extLst>
      <p:ext uri="{BB962C8B-B14F-4D97-AF65-F5344CB8AC3E}">
        <p14:creationId xmlns:p14="http://schemas.microsoft.com/office/powerpoint/2010/main" val="25514206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PSIRTs deal with vulnerabilities in the products sold by their host organisation. Think “Patch Tuesday”. So their services will revolve around detecting, assessing and remediating vulnerabilities. </a:t>
            </a:r>
          </a:p>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31</a:t>
            </a:fld>
            <a:endParaRPr lang="en-GB"/>
          </a:p>
        </p:txBody>
      </p:sp>
    </p:spTree>
    <p:extLst>
      <p:ext uri="{BB962C8B-B14F-4D97-AF65-F5344CB8AC3E}">
        <p14:creationId xmlns:p14="http://schemas.microsoft.com/office/powerpoint/2010/main" val="2086649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be very careful with defining service levels based on resolution times as the graph of the number of incidents vs the resolution times is not a Gauss curve, it’s asymmetrical: a small percentage of problems stays open a very long time, making the average resolution time much longer than you would expect. You could replace this by a service level like: 90% of the incidents needs to be solved within so-and-so-much time - that allows the remaining 10% to hold those cases that take a long time in solving (often due to factors outside the power of the team).</a:t>
            </a:r>
          </a:p>
        </p:txBody>
      </p:sp>
      <p:sp>
        <p:nvSpPr>
          <p:cNvPr id="4" name="Slide Number Placeholder 3"/>
          <p:cNvSpPr>
            <a:spLocks noGrp="1"/>
          </p:cNvSpPr>
          <p:nvPr>
            <p:ph type="sldNum" sz="quarter" idx="5"/>
          </p:nvPr>
        </p:nvSpPr>
        <p:spPr/>
        <p:txBody>
          <a:bodyPr/>
          <a:lstStyle/>
          <a:p>
            <a:fld id="{9CBC110B-1C27-4A5B-8007-E6BF4BB6C5F7}" type="slidenum">
              <a:rPr lang="en-GB" smtClean="0"/>
              <a:t>32</a:t>
            </a:fld>
            <a:endParaRPr lang="en-GB"/>
          </a:p>
        </p:txBody>
      </p:sp>
    </p:spTree>
    <p:extLst>
      <p:ext uri="{BB962C8B-B14F-4D97-AF65-F5344CB8AC3E}">
        <p14:creationId xmlns:p14="http://schemas.microsoft.com/office/powerpoint/2010/main" val="13790749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in the 4MAT system (as taught in trainer-training) this is the start of the </a:t>
            </a:r>
            <a:r>
              <a:rPr lang="en-GB" b="1" dirty="0"/>
              <a:t>Why</a:t>
            </a:r>
            <a:r>
              <a:rPr lang="en-GB" dirty="0"/>
              <a:t> section. The </a:t>
            </a:r>
            <a:r>
              <a:rPr lang="en-GB" b="1" dirty="0"/>
              <a:t>Why</a:t>
            </a:r>
            <a:r>
              <a:rPr lang="en-GB" dirty="0"/>
              <a:t> is extra important for the organisational module, as this module really lays the </a:t>
            </a:r>
            <a:r>
              <a:rPr lang="en-GB" b="1" dirty="0"/>
              <a:t>Why</a:t>
            </a:r>
            <a:r>
              <a:rPr lang="en-GB" dirty="0"/>
              <a:t> foundation for the whole TRANSITS I training. Which is also the reason that whenever possible, this module should be taught first (can be done after an introductory group exercise, like the ENISA roleplay), or at least (e.g. when the training is done in 2 parallel groups) at a very early stage in the training.</a:t>
            </a:r>
          </a:p>
        </p:txBody>
      </p:sp>
      <p:sp>
        <p:nvSpPr>
          <p:cNvPr id="4" name="Slide Number Placeholder 3"/>
          <p:cNvSpPr>
            <a:spLocks noGrp="1"/>
          </p:cNvSpPr>
          <p:nvPr>
            <p:ph type="sldNum" sz="quarter" idx="5"/>
          </p:nvPr>
        </p:nvSpPr>
        <p:spPr/>
        <p:txBody>
          <a:bodyPr/>
          <a:lstStyle/>
          <a:p>
            <a:fld id="{9CBC110B-1C27-4A5B-8007-E6BF4BB6C5F7}" type="slidenum">
              <a:rPr lang="en-GB" smtClean="0"/>
              <a:t>4</a:t>
            </a:fld>
            <a:endParaRPr lang="en-GB"/>
          </a:p>
        </p:txBody>
      </p:sp>
    </p:spTree>
    <p:extLst>
      <p:ext uri="{BB962C8B-B14F-4D97-AF65-F5344CB8AC3E}">
        <p14:creationId xmlns:p14="http://schemas.microsoft.com/office/powerpoint/2010/main" val="29661679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explain that higher impact incidents usually need a higher level of service (faster handling, at least). In older classifications without impact this can also be reached by for instance prioritising certain types of incidents, like a DDoS</a:t>
            </a:r>
          </a:p>
        </p:txBody>
      </p:sp>
      <p:sp>
        <p:nvSpPr>
          <p:cNvPr id="4" name="Slide Number Placeholder 3"/>
          <p:cNvSpPr>
            <a:spLocks noGrp="1"/>
          </p:cNvSpPr>
          <p:nvPr>
            <p:ph type="sldNum" sz="quarter" idx="5"/>
          </p:nvPr>
        </p:nvSpPr>
        <p:spPr/>
        <p:txBody>
          <a:bodyPr/>
          <a:lstStyle/>
          <a:p>
            <a:fld id="{9CBC110B-1C27-4A5B-8007-E6BF4BB6C5F7}" type="slidenum">
              <a:rPr lang="en-GB" smtClean="0"/>
              <a:t>33</a:t>
            </a:fld>
            <a:endParaRPr lang="en-GB"/>
          </a:p>
        </p:txBody>
      </p:sp>
    </p:spTree>
    <p:extLst>
      <p:ext uri="{BB962C8B-B14F-4D97-AF65-F5344CB8AC3E}">
        <p14:creationId xmlns:p14="http://schemas.microsoft.com/office/powerpoint/2010/main" val="19042457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Trainer: use this to stress the great importance of national (not in the images! but essential!) and international cooperation for CSIRTs. FIRST as worldwide forum is placed in the middle – note that this has nothing to do with some kind of CSIRT coordinating function. ITU and GFCE are also worldwide, ITU runs a CSIRT program, GFCE seeks to coordinate more on a higher political level, bridging the CSIRT community with the political levels. </a:t>
            </a:r>
          </a:p>
          <a:p>
            <a:r>
              <a:rPr lang="en-US" dirty="0"/>
              <a:t>As to ”regions”:</a:t>
            </a:r>
          </a:p>
          <a:p>
            <a:pPr marL="171450" indent="-171450">
              <a:buFont typeface="Arial" panose="020B0604020202020204" pitchFamily="34" charset="0"/>
              <a:buChar char="•"/>
            </a:pPr>
            <a:r>
              <a:rPr lang="en-US" dirty="0"/>
              <a:t>Europe : TF-CSIRT – but you could also add e.g. the EU cooperation of national teams, the CSIRTs Network</a:t>
            </a:r>
          </a:p>
          <a:p>
            <a:pPr marL="171450" indent="-171450">
              <a:buFont typeface="Arial" panose="020B0604020202020204" pitchFamily="34" charset="0"/>
              <a:buChar char="•"/>
            </a:pPr>
            <a:r>
              <a:rPr lang="en-US" dirty="0"/>
              <a:t>Africa : complicated … </a:t>
            </a:r>
            <a:r>
              <a:rPr lang="en-US" dirty="0" err="1"/>
              <a:t>AfricaCERT</a:t>
            </a:r>
            <a:r>
              <a:rPr lang="en-US" dirty="0"/>
              <a:t> is slowly gaining recognition but does not have the TF-CSIRT status yet. Emerging in Africa are existing regional NREN (academic networks) </a:t>
            </a:r>
            <a:r>
              <a:rPr lang="en-US" dirty="0" err="1"/>
              <a:t>cooperations</a:t>
            </a:r>
            <a:r>
              <a:rPr lang="en-US" dirty="0"/>
              <a:t> (there are 4 of those in Africa) who start cooperating on the CSIRT level too – WACREN is a particularly good example.</a:t>
            </a:r>
          </a:p>
          <a:p>
            <a:pPr marL="171450" indent="-171450">
              <a:buFont typeface="Arial" panose="020B0604020202020204" pitchFamily="34" charset="0"/>
              <a:buChar char="•"/>
            </a:pPr>
            <a:r>
              <a:rPr lang="en-US" dirty="0"/>
              <a:t>Latin America : via </a:t>
            </a:r>
            <a:r>
              <a:rPr lang="en-US" dirty="0" err="1"/>
              <a:t>Lacnic</a:t>
            </a:r>
            <a:r>
              <a:rPr lang="en-US" dirty="0"/>
              <a:t> there is good CSIRT cooperation – this used to be called Amparo, but is now named </a:t>
            </a:r>
            <a:r>
              <a:rPr lang="en-US" dirty="0" err="1"/>
              <a:t>Lacnic</a:t>
            </a:r>
            <a:r>
              <a:rPr lang="en-US" dirty="0"/>
              <a:t> Warp. The </a:t>
            </a:r>
            <a:r>
              <a:rPr lang="en-US" dirty="0" err="1"/>
              <a:t>Organisation</a:t>
            </a:r>
            <a:r>
              <a:rPr lang="en-US" dirty="0"/>
              <a:t> of American States (OAS) also runs a CSIRT program.</a:t>
            </a:r>
          </a:p>
          <a:p>
            <a:pPr marL="171450" indent="-171450">
              <a:buFont typeface="Arial" panose="020B0604020202020204" pitchFamily="34" charset="0"/>
              <a:buChar char="•"/>
            </a:pPr>
            <a:r>
              <a:rPr lang="en-US" dirty="0"/>
              <a:t>Asia-Pacific : the APCERT is a very successful cooperation, but only for national teams.</a:t>
            </a:r>
          </a:p>
          <a:p>
            <a:pPr marL="171450" indent="-171450">
              <a:buFont typeface="Arial" panose="020B0604020202020204" pitchFamily="34" charset="0"/>
              <a:buChar char="•"/>
            </a:pPr>
            <a:r>
              <a:rPr lang="en-US" dirty="0"/>
              <a:t>Not quite a region, but also worth mentioning: OIC-CERT, the CSIRT cooperation of the </a:t>
            </a:r>
            <a:r>
              <a:rPr lang="en-US" dirty="0" err="1"/>
              <a:t>Organisation</a:t>
            </a:r>
            <a:r>
              <a:rPr lang="en-US" dirty="0"/>
              <a:t> of the Islamic Cooperation</a:t>
            </a:r>
          </a:p>
        </p:txBody>
      </p:sp>
      <p:sp>
        <p:nvSpPr>
          <p:cNvPr id="4" name="Slide Number Placeholder 3"/>
          <p:cNvSpPr>
            <a:spLocks noGrp="1"/>
          </p:cNvSpPr>
          <p:nvPr>
            <p:ph type="sldNum" sz="quarter" idx="5"/>
          </p:nvPr>
        </p:nvSpPr>
        <p:spPr/>
        <p:txBody>
          <a:bodyPr/>
          <a:lstStyle/>
          <a:p>
            <a:fld id="{9CBC110B-1C27-4A5B-8007-E6BF4BB6C5F7}" type="slidenum">
              <a:rPr lang="en-GB" smtClean="0"/>
              <a:t>34</a:t>
            </a:fld>
            <a:endParaRPr lang="en-GB"/>
          </a:p>
        </p:txBody>
      </p:sp>
    </p:spTree>
    <p:extLst>
      <p:ext uri="{BB962C8B-B14F-4D97-AF65-F5344CB8AC3E}">
        <p14:creationId xmlns:p14="http://schemas.microsoft.com/office/powerpoint/2010/main" val="31016392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35</a:t>
            </a:fld>
            <a:endParaRPr lang="en-GB"/>
          </a:p>
        </p:txBody>
      </p:sp>
    </p:spTree>
    <p:extLst>
      <p:ext uri="{BB962C8B-B14F-4D97-AF65-F5344CB8AC3E}">
        <p14:creationId xmlns:p14="http://schemas.microsoft.com/office/powerpoint/2010/main" val="39461832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a:defRPr/>
            </a:pPr>
            <a:fld id="{6181A73D-28BD-0442-A969-0F53D8407ECB}" type="slidenum">
              <a:rPr lang="en-US" smtClean="0"/>
              <a:pPr>
                <a:defRPr/>
              </a:pPr>
              <a:t>36</a:t>
            </a:fld>
            <a:endParaRPr lang="en-US"/>
          </a:p>
        </p:txBody>
      </p:sp>
    </p:spTree>
    <p:extLst>
      <p:ext uri="{BB962C8B-B14F-4D97-AF65-F5344CB8AC3E}">
        <p14:creationId xmlns:p14="http://schemas.microsoft.com/office/powerpoint/2010/main" val="1334058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BC110B-1C27-4A5B-8007-E6BF4BB6C5F7}" type="slidenum">
              <a:rPr lang="en-GB" smtClean="0"/>
              <a:t>38</a:t>
            </a:fld>
            <a:endParaRPr lang="en-GB"/>
          </a:p>
        </p:txBody>
      </p:sp>
    </p:spTree>
    <p:extLst>
      <p:ext uri="{BB962C8B-B14F-4D97-AF65-F5344CB8AC3E}">
        <p14:creationId xmlns:p14="http://schemas.microsoft.com/office/powerpoint/2010/main" val="26391016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we are still in the </a:t>
            </a:r>
            <a:r>
              <a:rPr lang="en-GB" b="1" dirty="0"/>
              <a:t>How</a:t>
            </a:r>
            <a:r>
              <a:rPr lang="en-GB" dirty="0"/>
              <a:t> section. </a:t>
            </a:r>
          </a:p>
        </p:txBody>
      </p:sp>
      <p:sp>
        <p:nvSpPr>
          <p:cNvPr id="4" name="Slide Number Placeholder 3"/>
          <p:cNvSpPr>
            <a:spLocks noGrp="1"/>
          </p:cNvSpPr>
          <p:nvPr>
            <p:ph type="sldNum" sz="quarter" idx="5"/>
          </p:nvPr>
        </p:nvSpPr>
        <p:spPr/>
        <p:txBody>
          <a:bodyPr/>
          <a:lstStyle/>
          <a:p>
            <a:fld id="{9CBC110B-1C27-4A5B-8007-E6BF4BB6C5F7}" type="slidenum">
              <a:rPr lang="en-GB" smtClean="0"/>
              <a:t>39</a:t>
            </a:fld>
            <a:endParaRPr lang="en-GB"/>
          </a:p>
        </p:txBody>
      </p:sp>
    </p:spTree>
    <p:extLst>
      <p:ext uri="{BB962C8B-B14F-4D97-AF65-F5344CB8AC3E}">
        <p14:creationId xmlns:p14="http://schemas.microsoft.com/office/powerpoint/2010/main" val="15054087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the plenary wrap-up is not meant to get all the answers from each group – this takes too long and is boring. If there is time, ask each group to highlight ONE (at most 2) interesting aspect of their discussion. Every now and then you will have to – nicely and politely – stop students who still want to tell everything they have discussed in their tracks and get them to focus on the highlights.</a:t>
            </a:r>
            <a:br>
              <a:rPr lang="en-GB" dirty="0"/>
            </a:br>
            <a:r>
              <a:rPr lang="en-GB" dirty="0"/>
              <a:t>If there is not enough time select the questions that they need to cover, e.g. leave out the 4</a:t>
            </a:r>
            <a:r>
              <a:rPr lang="en-GB" baseline="30000" dirty="0"/>
              <a:t>th</a:t>
            </a:r>
            <a:r>
              <a:rPr lang="en-GB" dirty="0"/>
              <a:t> one.</a:t>
            </a:r>
          </a:p>
          <a:p>
            <a:r>
              <a:rPr lang="en-GB" dirty="0"/>
              <a:t>{ authors to-do : make a slide about the escalations which ties into SIM3 P1 – P3 – unless covered by new operational module }</a:t>
            </a:r>
          </a:p>
        </p:txBody>
      </p:sp>
      <p:sp>
        <p:nvSpPr>
          <p:cNvPr id="4" name="Slide Number Placeholder 3"/>
          <p:cNvSpPr>
            <a:spLocks noGrp="1"/>
          </p:cNvSpPr>
          <p:nvPr>
            <p:ph type="sldNum" sz="quarter" idx="5"/>
          </p:nvPr>
        </p:nvSpPr>
        <p:spPr/>
        <p:txBody>
          <a:bodyPr/>
          <a:lstStyle/>
          <a:p>
            <a:fld id="{9CBC110B-1C27-4A5B-8007-E6BF4BB6C5F7}" type="slidenum">
              <a:rPr lang="en-GB" smtClean="0"/>
              <a:t>40</a:t>
            </a:fld>
            <a:endParaRPr lang="en-GB"/>
          </a:p>
        </p:txBody>
      </p:sp>
    </p:spTree>
    <p:extLst>
      <p:ext uri="{BB962C8B-B14F-4D97-AF65-F5344CB8AC3E}">
        <p14:creationId xmlns:p14="http://schemas.microsoft.com/office/powerpoint/2010/main" val="27224657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Trainer : “who polices the police” (we are talking about CSIRTs here, NOT the real police! Hence the quotes) was inserted because of a recent situation (in Europe) where an investigation by a CSIRT of a case involving sexual harassment was stopped – as it turned out possibly due to a conflict of interests. Who do you turn to in such a case? Undefined. This is unmapped territory. Worthwhile discussing with students if there is enough time.</a:t>
            </a:r>
            <a:endParaRPr lang="en-US" sz="900" dirty="0"/>
          </a:p>
        </p:txBody>
      </p:sp>
      <p:sp>
        <p:nvSpPr>
          <p:cNvPr id="4" name="Slide Number Placeholder 3"/>
          <p:cNvSpPr>
            <a:spLocks noGrp="1"/>
          </p:cNvSpPr>
          <p:nvPr>
            <p:ph type="sldNum" sz="quarter" idx="5"/>
          </p:nvPr>
        </p:nvSpPr>
        <p:spPr/>
        <p:txBody>
          <a:bodyPr/>
          <a:lstStyle/>
          <a:p>
            <a:fld id="{9CBC110B-1C27-4A5B-8007-E6BF4BB6C5F7}" type="slidenum">
              <a:rPr lang="en-GB" smtClean="0"/>
              <a:t>41</a:t>
            </a:fld>
            <a:endParaRPr lang="en-GB"/>
          </a:p>
        </p:txBody>
      </p:sp>
    </p:spTree>
    <p:extLst>
      <p:ext uri="{BB962C8B-B14F-4D97-AF65-F5344CB8AC3E}">
        <p14:creationId xmlns:p14="http://schemas.microsoft.com/office/powerpoint/2010/main" val="157984088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SIM3 calls this indeed “personal resilience” but that’s simply a language error – should be ”personnel” or “staff” resilience. This will be corrected in the next SIM3 version (says the OCF who governs and maintains SIM3).</a:t>
            </a:r>
            <a:br>
              <a:rPr lang="en-GB" dirty="0"/>
            </a:br>
            <a:r>
              <a:rPr lang="en-GB" dirty="0"/>
              <a:t>Also trainer, DISCUSS the plan B with the students! Don’t spell it for them, let them think about it out loud in the group. If there is enough time, can do as short 7 min exercise in groups, then wrap-up plenary.</a:t>
            </a:r>
          </a:p>
        </p:txBody>
      </p:sp>
      <p:sp>
        <p:nvSpPr>
          <p:cNvPr id="4" name="Slide Number Placeholder 3"/>
          <p:cNvSpPr>
            <a:spLocks noGrp="1"/>
          </p:cNvSpPr>
          <p:nvPr>
            <p:ph type="sldNum" sz="quarter" idx="5"/>
          </p:nvPr>
        </p:nvSpPr>
        <p:spPr/>
        <p:txBody>
          <a:bodyPr/>
          <a:lstStyle/>
          <a:p>
            <a:fld id="{9CBC110B-1C27-4A5B-8007-E6BF4BB6C5F7}" type="slidenum">
              <a:rPr lang="en-GB" smtClean="0"/>
              <a:t>42</a:t>
            </a:fld>
            <a:endParaRPr lang="en-GB"/>
          </a:p>
        </p:txBody>
      </p:sp>
    </p:spTree>
    <p:extLst>
      <p:ext uri="{BB962C8B-B14F-4D97-AF65-F5344CB8AC3E}">
        <p14:creationId xmlns:p14="http://schemas.microsoft.com/office/powerpoint/2010/main" val="4455039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GB" dirty="0">
                <a:latin typeface="SolexMedium" charset="0"/>
                <a:ea typeface="MS PGothic" charset="0"/>
              </a:rPr>
              <a:t>Trainer : skills depend on your site infrastructure and you may be able to recruit from existing support staff. Plan for training and staff turnover.</a:t>
            </a:r>
          </a:p>
          <a:p>
            <a:pPr eaLnBrk="1" hangingPunct="1"/>
            <a:r>
              <a:rPr lang="en-GB" dirty="0">
                <a:latin typeface="SolexMedium" charset="0"/>
                <a:ea typeface="MS PGothic" charset="0"/>
              </a:rPr>
              <a:t>Checking the history of recruits can be difficult and varies from country to country – often you have to just try them and see. Have defined procedures for joiners and leavers to regulate system access, if possible have them formally agree to workplace network monitoring.</a:t>
            </a:r>
          </a:p>
          <a:p>
            <a:pPr eaLnBrk="1" hangingPunct="1"/>
            <a:r>
              <a:rPr lang="en-GB" dirty="0">
                <a:latin typeface="SolexMedium" charset="0"/>
                <a:ea typeface="MS PGothic" charset="0"/>
              </a:rPr>
              <a:t>It makes sense to re-use any existing teams if possible, indeed CSIRT teams will benefit from close working with network and IT teams.</a:t>
            </a:r>
          </a:p>
        </p:txBody>
      </p:sp>
      <p:sp>
        <p:nvSpPr>
          <p:cNvPr id="4" name="Slide Number Placeholder 3"/>
          <p:cNvSpPr>
            <a:spLocks noGrp="1"/>
          </p:cNvSpPr>
          <p:nvPr>
            <p:ph type="sldNum" sz="quarter" idx="5"/>
          </p:nvPr>
        </p:nvSpPr>
        <p:spPr/>
        <p:txBody>
          <a:bodyPr/>
          <a:lstStyle/>
          <a:p>
            <a:fld id="{9CBC110B-1C27-4A5B-8007-E6BF4BB6C5F7}" type="slidenum">
              <a:rPr lang="en-GB" smtClean="0"/>
              <a:t>43</a:t>
            </a:fld>
            <a:endParaRPr lang="en-GB"/>
          </a:p>
        </p:txBody>
      </p:sp>
    </p:spTree>
    <p:extLst>
      <p:ext uri="{BB962C8B-B14F-4D97-AF65-F5344CB8AC3E}">
        <p14:creationId xmlns:p14="http://schemas.microsoft.com/office/powerpoint/2010/main" val="478773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700" dirty="0"/>
              <a:t>Trainer: in a relaxed fashion (tip: come closer to your audience – use </a:t>
            </a:r>
            <a:r>
              <a:rPr lang="en-US" sz="700" i="1" dirty="0"/>
              <a:t>stage anchoring </a:t>
            </a:r>
            <a:r>
              <a:rPr lang="en-US" sz="700" i="0" dirty="0"/>
              <a:t>as </a:t>
            </a:r>
            <a:r>
              <a:rPr lang="en-US" sz="700" dirty="0"/>
              <a:t>in trainer-training) ask the following questions in the plenary – make your own choice, depending on the audience – </a:t>
            </a:r>
            <a:r>
              <a:rPr lang="en-US" sz="700" b="1" dirty="0"/>
              <a:t>add your own as you see fit </a:t>
            </a:r>
            <a:r>
              <a:rPr lang="en-US" sz="700" dirty="0"/>
              <a:t>:</a:t>
            </a:r>
          </a:p>
          <a:p>
            <a:r>
              <a:rPr lang="en-US" sz="700" dirty="0"/>
              <a:t>1. Do you read more than 2-3 articles on cyber security per week?</a:t>
            </a:r>
          </a:p>
          <a:p>
            <a:r>
              <a:rPr lang="en-US" sz="700" dirty="0"/>
              <a:t>2. Who comes from a country with a national CSIRT?</a:t>
            </a:r>
          </a:p>
          <a:p>
            <a:r>
              <a:rPr lang="en-US" sz="700" dirty="0"/>
              <a:t>3. Who thinks vendors are responsible for the software they write?</a:t>
            </a:r>
          </a:p>
          <a:p>
            <a:r>
              <a:rPr lang="en-US" sz="700" dirty="0"/>
              <a:t>4. Who thinks governments (should) play a role in cyber security?</a:t>
            </a:r>
          </a:p>
          <a:p>
            <a:r>
              <a:rPr lang="en-US" sz="700" dirty="0"/>
              <a:t>5. Who thinks banks should cooperate on cyber attacks?</a:t>
            </a:r>
          </a:p>
        </p:txBody>
      </p:sp>
      <p:sp>
        <p:nvSpPr>
          <p:cNvPr id="4" name="Slide Number Placeholder 3"/>
          <p:cNvSpPr>
            <a:spLocks noGrp="1"/>
          </p:cNvSpPr>
          <p:nvPr>
            <p:ph type="sldNum" sz="quarter" idx="5"/>
          </p:nvPr>
        </p:nvSpPr>
        <p:spPr/>
        <p:txBody>
          <a:bodyPr/>
          <a:lstStyle/>
          <a:p>
            <a:fld id="{9CBC110B-1C27-4A5B-8007-E6BF4BB6C5F7}" type="slidenum">
              <a:rPr lang="en-GB" smtClean="0"/>
              <a:t>5</a:t>
            </a:fld>
            <a:endParaRPr lang="en-GB"/>
          </a:p>
        </p:txBody>
      </p:sp>
    </p:spTree>
    <p:extLst>
      <p:ext uri="{BB962C8B-B14F-4D97-AF65-F5344CB8AC3E}">
        <p14:creationId xmlns:p14="http://schemas.microsoft.com/office/powerpoint/2010/main" val="37383811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BC110B-1C27-4A5B-8007-E6BF4BB6C5F7}" type="slidenum">
              <a:rPr lang="en-GB" smtClean="0"/>
              <a:t>45</a:t>
            </a:fld>
            <a:endParaRPr lang="en-GB"/>
          </a:p>
        </p:txBody>
      </p:sp>
    </p:spTree>
    <p:extLst>
      <p:ext uri="{BB962C8B-B14F-4D97-AF65-F5344CB8AC3E}">
        <p14:creationId xmlns:p14="http://schemas.microsoft.com/office/powerpoint/2010/main" val="9721302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Trainer : this “writing on the wall” is actually one of the presuppositions of NLP – NLP is a useful set of tools that can help people communicate better. There are more approaches that work. It’s not about NLP or any approach here – but this presupposition stands out in all approaches.</a:t>
            </a:r>
          </a:p>
        </p:txBody>
      </p:sp>
      <p:sp>
        <p:nvSpPr>
          <p:cNvPr id="4" name="Slide Number Placeholder 3"/>
          <p:cNvSpPr>
            <a:spLocks noGrp="1"/>
          </p:cNvSpPr>
          <p:nvPr>
            <p:ph type="sldNum" sz="quarter" idx="5"/>
          </p:nvPr>
        </p:nvSpPr>
        <p:spPr/>
        <p:txBody>
          <a:bodyPr/>
          <a:lstStyle/>
          <a:p>
            <a:fld id="{9CBC110B-1C27-4A5B-8007-E6BF4BB6C5F7}" type="slidenum">
              <a:rPr lang="en-GB" smtClean="0"/>
              <a:t>46</a:t>
            </a:fld>
            <a:endParaRPr lang="en-GB"/>
          </a:p>
        </p:txBody>
      </p:sp>
    </p:spTree>
    <p:extLst>
      <p:ext uri="{BB962C8B-B14F-4D97-AF65-F5344CB8AC3E}">
        <p14:creationId xmlns:p14="http://schemas.microsoft.com/office/powerpoint/2010/main" val="26902538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Wrap-up and </a:t>
            </a:r>
            <a:r>
              <a:rPr lang="en-GB" b="1" dirty="0"/>
              <a:t>What-if</a:t>
            </a:r>
            <a:r>
              <a:rPr lang="en-GB" dirty="0"/>
              <a:t> section.</a:t>
            </a:r>
          </a:p>
          <a:p>
            <a:r>
              <a:rPr lang="en-GB" dirty="0"/>
              <a:t>{ authors to-do: possibly extend using some of the old “how to build a team” slides. }</a:t>
            </a:r>
          </a:p>
        </p:txBody>
      </p:sp>
      <p:sp>
        <p:nvSpPr>
          <p:cNvPr id="4" name="Slide Number Placeholder 3"/>
          <p:cNvSpPr>
            <a:spLocks noGrp="1"/>
          </p:cNvSpPr>
          <p:nvPr>
            <p:ph type="sldNum" sz="quarter" idx="5"/>
          </p:nvPr>
        </p:nvSpPr>
        <p:spPr/>
        <p:txBody>
          <a:bodyPr/>
          <a:lstStyle/>
          <a:p>
            <a:fld id="{9CBC110B-1C27-4A5B-8007-E6BF4BB6C5F7}" type="slidenum">
              <a:rPr lang="en-GB" smtClean="0"/>
              <a:t>47</a:t>
            </a:fld>
            <a:endParaRPr lang="en-GB"/>
          </a:p>
        </p:txBody>
      </p:sp>
    </p:spTree>
    <p:extLst>
      <p:ext uri="{BB962C8B-B14F-4D97-AF65-F5344CB8AC3E}">
        <p14:creationId xmlns:p14="http://schemas.microsoft.com/office/powerpoint/2010/main" val="16145689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reference your favourite sources (along the lines of </a:t>
            </a:r>
            <a:r>
              <a:rPr lang="en-GB" dirty="0" err="1"/>
              <a:t>Schneier</a:t>
            </a:r>
            <a:r>
              <a:rPr lang="en-GB" dirty="0"/>
              <a:t>, Krebs – but your favourites, and why they are that)</a:t>
            </a:r>
          </a:p>
        </p:txBody>
      </p:sp>
      <p:sp>
        <p:nvSpPr>
          <p:cNvPr id="4" name="Slide Number Placeholder 3"/>
          <p:cNvSpPr>
            <a:spLocks noGrp="1"/>
          </p:cNvSpPr>
          <p:nvPr>
            <p:ph type="sldNum" sz="quarter" idx="5"/>
          </p:nvPr>
        </p:nvSpPr>
        <p:spPr/>
        <p:txBody>
          <a:bodyPr/>
          <a:lstStyle/>
          <a:p>
            <a:fld id="{9CBC110B-1C27-4A5B-8007-E6BF4BB6C5F7}" type="slidenum">
              <a:rPr lang="en-GB" smtClean="0"/>
              <a:t>49</a:t>
            </a:fld>
            <a:endParaRPr lang="en-GB"/>
          </a:p>
        </p:txBody>
      </p:sp>
    </p:spTree>
    <p:extLst>
      <p:ext uri="{BB962C8B-B14F-4D97-AF65-F5344CB8AC3E}">
        <p14:creationId xmlns:p14="http://schemas.microsoft.com/office/powerpoint/2010/main" val="156426425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50</a:t>
            </a:fld>
            <a:endParaRPr lang="en-GB"/>
          </a:p>
        </p:txBody>
      </p:sp>
    </p:spTree>
    <p:extLst>
      <p:ext uri="{BB962C8B-B14F-4D97-AF65-F5344CB8AC3E}">
        <p14:creationId xmlns:p14="http://schemas.microsoft.com/office/powerpoint/2010/main" val="3745338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Trainer: create the groups (3 to max 5 per group) in such a way that they can easily move together without too much fuss – as it’s only a short exercise. </a:t>
            </a:r>
            <a:r>
              <a:rPr lang="en-US" b="1" dirty="0"/>
              <a:t>Let them talk about what they, their CSIRT/CERT/SOC or whatever security team they represent, actually wants to protect. </a:t>
            </a:r>
            <a:r>
              <a:rPr lang="en-US" dirty="0"/>
              <a:t>After the 7 minutes, shortly discuss in plenary. Clues as to possible replies:</a:t>
            </a:r>
          </a:p>
          <a:p>
            <a:pPr marL="171450" indent="-171450">
              <a:buFont typeface="Arial" panose="020B0604020202020204" pitchFamily="34" charset="0"/>
              <a:buChar char="•"/>
            </a:pPr>
            <a:r>
              <a:rPr lang="en-US" dirty="0"/>
              <a:t>Primary process</a:t>
            </a:r>
          </a:p>
          <a:p>
            <a:pPr marL="171450" indent="-171450">
              <a:buFont typeface="Arial" panose="020B0604020202020204" pitchFamily="34" charset="0"/>
              <a:buChar char="•"/>
            </a:pPr>
            <a:r>
              <a:rPr lang="en-US" dirty="0"/>
              <a:t>Customers, Employees, Identities</a:t>
            </a:r>
          </a:p>
          <a:p>
            <a:pPr marL="171450" indent="-171450">
              <a:buFont typeface="Arial" panose="020B0604020202020204" pitchFamily="34" charset="0"/>
              <a:buChar char="•"/>
            </a:pPr>
            <a:r>
              <a:rPr lang="en-US" dirty="0"/>
              <a:t>Products, Contracts</a:t>
            </a:r>
          </a:p>
          <a:p>
            <a:pPr marL="171450" indent="-171450">
              <a:buFont typeface="Arial" panose="020B0604020202020204" pitchFamily="34" charset="0"/>
              <a:buChar char="•"/>
            </a:pPr>
            <a:r>
              <a:rPr lang="en-US" dirty="0"/>
              <a:t>Supporting processes</a:t>
            </a:r>
          </a:p>
          <a:p>
            <a:pPr marL="171450" indent="-171450">
              <a:buFont typeface="Arial" panose="020B0604020202020204" pitchFamily="34" charset="0"/>
              <a:buChar char="•"/>
            </a:pPr>
            <a:r>
              <a:rPr lang="en-US" dirty="0"/>
              <a:t>Reputation</a:t>
            </a:r>
          </a:p>
          <a:p>
            <a:pPr marL="171450" indent="-171450">
              <a:buFont typeface="Arial" panose="020B0604020202020204" pitchFamily="34" charset="0"/>
              <a:buChar char="•"/>
            </a:pPr>
            <a:r>
              <a:rPr lang="en-US" dirty="0"/>
              <a:t>Information, infrastructure</a:t>
            </a:r>
          </a:p>
          <a:p>
            <a:pPr marL="171450" indent="-171450">
              <a:buFont typeface="Arial" panose="020B0604020202020204" pitchFamily="34" charset="0"/>
              <a:buChar char="•"/>
            </a:pPr>
            <a:r>
              <a:rPr lang="en-US" dirty="0"/>
              <a:t>Critical infrastructures</a:t>
            </a:r>
          </a:p>
          <a:p>
            <a:pPr marL="171450" indent="-171450">
              <a:buFont typeface="Arial" panose="020B0604020202020204" pitchFamily="34" charset="0"/>
              <a:buChar char="•"/>
            </a:pPr>
            <a:r>
              <a:rPr lang="en-US" dirty="0"/>
              <a:t>Health, lives</a:t>
            </a:r>
          </a:p>
          <a:p>
            <a:pPr marL="171450" indent="-171450">
              <a:buFont typeface="Arial" panose="020B0604020202020204" pitchFamily="34" charset="0"/>
              <a:buChar char="•"/>
            </a:pPr>
            <a:r>
              <a:rPr lang="en-US" dirty="0"/>
              <a:t>And many others options!</a:t>
            </a:r>
          </a:p>
          <a:p>
            <a:pPr marL="0" indent="0">
              <a:buFont typeface="Arial" panose="020B0604020202020204" pitchFamily="34" charset="0"/>
              <a:buNone/>
            </a:pPr>
            <a:r>
              <a:rPr lang="en-US" dirty="0"/>
              <a:t>Highlight some of the above as you see fit, if the groups don’t mention them.</a:t>
            </a:r>
          </a:p>
        </p:txBody>
      </p:sp>
      <p:sp>
        <p:nvSpPr>
          <p:cNvPr id="4" name="Slide Number Placeholder 3"/>
          <p:cNvSpPr>
            <a:spLocks noGrp="1"/>
          </p:cNvSpPr>
          <p:nvPr>
            <p:ph type="sldNum" sz="quarter" idx="5"/>
          </p:nvPr>
        </p:nvSpPr>
        <p:spPr/>
        <p:txBody>
          <a:bodyPr/>
          <a:lstStyle/>
          <a:p>
            <a:fld id="{9CBC110B-1C27-4A5B-8007-E6BF4BB6C5F7}" type="slidenum">
              <a:rPr lang="en-GB" smtClean="0"/>
              <a:t>6</a:t>
            </a:fld>
            <a:endParaRPr lang="en-GB"/>
          </a:p>
        </p:txBody>
      </p:sp>
    </p:spTree>
    <p:extLst>
      <p:ext uri="{BB962C8B-B14F-4D97-AF65-F5344CB8AC3E}">
        <p14:creationId xmlns:p14="http://schemas.microsoft.com/office/powerpoint/2010/main" val="3526491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76200" algn="l" rtl="0">
              <a:spcBef>
                <a:spcPts val="0"/>
              </a:spcBef>
              <a:spcAft>
                <a:spcPts val="0"/>
              </a:spcAft>
              <a:buClr>
                <a:srgbClr val="000000"/>
              </a:buClr>
              <a:buSzPts val="1200"/>
              <a:buFont typeface="Times New Roman"/>
              <a:buNone/>
            </a:pPr>
            <a:r>
              <a:rPr lang="en-US" sz="900" b="0" i="0" u="none" strike="noStrike" cap="none" dirty="0">
                <a:solidFill>
                  <a:srgbClr val="000000"/>
                </a:solidFill>
                <a:latin typeface="Times New Roman"/>
                <a:ea typeface="Times New Roman"/>
                <a:cs typeface="Times New Roman"/>
                <a:sym typeface="Times New Roman"/>
              </a:rPr>
              <a:t>Trainer: advised to explain and stress how the history and growth of the Internet led to:</a:t>
            </a:r>
          </a:p>
          <a:p>
            <a:pPr marL="95250" marR="0" lvl="0" indent="-171450" algn="l" rtl="0">
              <a:spcBef>
                <a:spcPts val="0"/>
              </a:spcBef>
              <a:spcAft>
                <a:spcPts val="0"/>
              </a:spcAft>
              <a:buClr>
                <a:srgbClr val="000000"/>
              </a:buClr>
              <a:buSzPts val="1200"/>
              <a:buFontTx/>
              <a:buChar char="-"/>
            </a:pPr>
            <a:r>
              <a:rPr lang="en-US" sz="900" b="0" i="0" u="none" strike="noStrike" cap="none" dirty="0">
                <a:solidFill>
                  <a:srgbClr val="000000"/>
                </a:solidFill>
                <a:latin typeface="Times New Roman"/>
                <a:ea typeface="Times New Roman"/>
                <a:cs typeface="Times New Roman"/>
                <a:sym typeface="Times New Roman"/>
              </a:rPr>
              <a:t>the need for incident </a:t>
            </a:r>
            <a:r>
              <a:rPr lang="en-US" sz="900" b="1" i="0" u="none" strike="noStrike" cap="none" dirty="0">
                <a:solidFill>
                  <a:srgbClr val="000000"/>
                </a:solidFill>
                <a:latin typeface="Times New Roman"/>
                <a:ea typeface="Times New Roman"/>
                <a:cs typeface="Times New Roman"/>
                <a:sym typeface="Times New Roman"/>
              </a:rPr>
              <a:t>response</a:t>
            </a:r>
            <a:r>
              <a:rPr lang="en-US" sz="900" b="0" i="0" u="none" strike="noStrike" cap="none" dirty="0">
                <a:solidFill>
                  <a:srgbClr val="000000"/>
                </a:solidFill>
                <a:latin typeface="Times New Roman"/>
                <a:ea typeface="Times New Roman"/>
                <a:cs typeface="Times New Roman"/>
                <a:sym typeface="Times New Roman"/>
              </a:rPr>
              <a:t> (just putting out the fire!) </a:t>
            </a:r>
          </a:p>
          <a:p>
            <a:pPr marL="95250" marR="0" lvl="0" indent="-171450" algn="l" rtl="0">
              <a:spcBef>
                <a:spcPts val="0"/>
              </a:spcBef>
              <a:spcAft>
                <a:spcPts val="0"/>
              </a:spcAft>
              <a:buClr>
                <a:srgbClr val="000000"/>
              </a:buClr>
              <a:buSzPts val="1200"/>
              <a:buFontTx/>
              <a:buChar char="-"/>
            </a:pPr>
            <a:r>
              <a:rPr lang="en-US" sz="900" b="0" i="0" u="none" strike="noStrike" cap="none" dirty="0">
                <a:solidFill>
                  <a:srgbClr val="000000"/>
                </a:solidFill>
                <a:latin typeface="Times New Roman"/>
                <a:ea typeface="Times New Roman"/>
                <a:cs typeface="Times New Roman"/>
                <a:sym typeface="Times New Roman"/>
              </a:rPr>
              <a:t>which naturally grew into incident </a:t>
            </a:r>
            <a:r>
              <a:rPr lang="en-US" sz="900" b="1" i="0" u="none" strike="noStrike" cap="none" dirty="0">
                <a:solidFill>
                  <a:srgbClr val="000000"/>
                </a:solidFill>
                <a:latin typeface="Times New Roman"/>
                <a:ea typeface="Times New Roman"/>
                <a:cs typeface="Times New Roman"/>
                <a:sym typeface="Times New Roman"/>
              </a:rPr>
              <a:t>management</a:t>
            </a:r>
            <a:r>
              <a:rPr lang="en-US" sz="900" b="0" i="0" u="none" strike="noStrike" cap="none" dirty="0">
                <a:solidFill>
                  <a:srgbClr val="000000"/>
                </a:solidFill>
                <a:latin typeface="Times New Roman"/>
                <a:ea typeface="Times New Roman"/>
                <a:cs typeface="Times New Roman"/>
                <a:sym typeface="Times New Roman"/>
              </a:rPr>
              <a:t>, including not just response but also prevention, detection and lessons learnt (just like the fire brigades developed too!)</a:t>
            </a:r>
          </a:p>
          <a:p>
            <a:pPr marL="95250" marR="0" lvl="0" indent="-171450" algn="l" rtl="0">
              <a:spcBef>
                <a:spcPts val="0"/>
              </a:spcBef>
              <a:spcAft>
                <a:spcPts val="0"/>
              </a:spcAft>
              <a:buClr>
                <a:srgbClr val="000000"/>
              </a:buClr>
              <a:buSzPts val="1200"/>
              <a:buFontTx/>
              <a:buChar char="-"/>
            </a:pPr>
            <a:r>
              <a:rPr lang="en-US" sz="900" b="0" i="0" u="none" strike="noStrike" cap="none" dirty="0">
                <a:solidFill>
                  <a:srgbClr val="000000"/>
                </a:solidFill>
                <a:latin typeface="Times New Roman"/>
                <a:ea typeface="Times New Roman"/>
                <a:cs typeface="Times New Roman"/>
                <a:sym typeface="Times New Roman"/>
              </a:rPr>
              <a:t>and more recently, as the matrix becomes increasingly complex not only connecting security teams but in fact all realms of society worldwide,  the need for 21</a:t>
            </a:r>
            <a:r>
              <a:rPr lang="en-US" sz="900" b="0" i="0" u="none" strike="noStrike" cap="none" baseline="30000" dirty="0">
                <a:solidFill>
                  <a:srgbClr val="000000"/>
                </a:solidFill>
                <a:latin typeface="Times New Roman"/>
                <a:ea typeface="Times New Roman"/>
                <a:cs typeface="Times New Roman"/>
                <a:sym typeface="Times New Roman"/>
              </a:rPr>
              <a:t>st</a:t>
            </a:r>
            <a:r>
              <a:rPr lang="en-US" sz="900" b="0" i="0" u="none" strike="noStrike" cap="none" dirty="0">
                <a:solidFill>
                  <a:srgbClr val="000000"/>
                </a:solidFill>
                <a:latin typeface="Times New Roman"/>
                <a:ea typeface="Times New Roman"/>
                <a:cs typeface="Times New Roman"/>
                <a:sym typeface="Times New Roman"/>
              </a:rPr>
              <a:t> century style governance, where “CSIRTs meet politics, business, society”</a:t>
            </a:r>
          </a:p>
          <a:p>
            <a:pPr marL="0" marR="0" lvl="0" indent="0" algn="l" rtl="0">
              <a:spcBef>
                <a:spcPts val="0"/>
              </a:spcBef>
              <a:spcAft>
                <a:spcPts val="0"/>
              </a:spcAft>
              <a:buClr>
                <a:srgbClr val="000000"/>
              </a:buClr>
              <a:buSzPts val="1200"/>
              <a:buFontTx/>
              <a:buNone/>
            </a:pPr>
            <a:r>
              <a:rPr lang="en-US" sz="900" b="0" i="0" u="none" strike="noStrike" cap="none" dirty="0">
                <a:solidFill>
                  <a:srgbClr val="000000"/>
                </a:solidFill>
                <a:latin typeface="Times New Roman"/>
                <a:ea typeface="Times New Roman"/>
                <a:cs typeface="Times New Roman"/>
                <a:sym typeface="Times New Roman"/>
              </a:rPr>
              <a:t>NOTE that 21</a:t>
            </a:r>
            <a:r>
              <a:rPr lang="en-US" sz="900" b="0" i="0" u="none" strike="noStrike" cap="none" baseline="30000" dirty="0">
                <a:solidFill>
                  <a:srgbClr val="000000"/>
                </a:solidFill>
                <a:latin typeface="Times New Roman"/>
                <a:ea typeface="Times New Roman"/>
                <a:cs typeface="Times New Roman"/>
                <a:sym typeface="Times New Roman"/>
              </a:rPr>
              <a:t>st</a:t>
            </a:r>
            <a:r>
              <a:rPr lang="en-US" sz="900" b="0" i="0" u="none" strike="noStrike" cap="none" dirty="0">
                <a:solidFill>
                  <a:srgbClr val="000000"/>
                </a:solidFill>
                <a:latin typeface="Times New Roman"/>
                <a:ea typeface="Times New Roman"/>
                <a:cs typeface="Times New Roman"/>
                <a:sym typeface="Times New Roman"/>
              </a:rPr>
              <a:t> century governance style does not equate old style hierarchical governing: this simply does not work on the Internet, and whenever it’s used seems to lead to compartmentalization, censorship and “shutting off”.</a:t>
            </a:r>
          </a:p>
          <a:p>
            <a:pPr marL="95250" marR="0" lvl="0" indent="-171450" algn="l" rtl="0">
              <a:spcBef>
                <a:spcPts val="0"/>
              </a:spcBef>
              <a:spcAft>
                <a:spcPts val="0"/>
              </a:spcAft>
              <a:buClr>
                <a:srgbClr val="000000"/>
              </a:buClr>
              <a:buSzPts val="1200"/>
              <a:buFontTx/>
              <a:buChar char="-"/>
            </a:pPr>
            <a:endParaRPr lang="en-US" sz="900" b="0" i="0" u="none" strike="noStrike" cap="none" dirty="0">
              <a:solidFill>
                <a:srgbClr val="000000"/>
              </a:solidFill>
              <a:latin typeface="Times New Roman"/>
              <a:ea typeface="Times New Roman"/>
              <a:cs typeface="Times New Roman"/>
              <a:sym typeface="Times New Roman"/>
            </a:endParaRPr>
          </a:p>
          <a:p>
            <a:pPr marL="0" marR="0" lvl="0" indent="-76200" algn="l" rtl="0">
              <a:spcBef>
                <a:spcPts val="0"/>
              </a:spcBef>
              <a:spcAft>
                <a:spcPts val="0"/>
              </a:spcAft>
              <a:buClr>
                <a:srgbClr val="000000"/>
              </a:buClr>
              <a:buSzPts val="1200"/>
              <a:buFont typeface="Times New Roman"/>
              <a:buNone/>
            </a:pPr>
            <a:r>
              <a:rPr lang="en-US" sz="900" b="0" i="0" u="none" strike="noStrike" cap="none" dirty="0">
                <a:solidFill>
                  <a:srgbClr val="000000"/>
                </a:solidFill>
                <a:latin typeface="Times New Roman"/>
                <a:ea typeface="Times New Roman"/>
                <a:cs typeface="Times New Roman"/>
                <a:sym typeface="Times New Roman"/>
              </a:rPr>
              <a:t>Some </a:t>
            </a:r>
            <a:r>
              <a:rPr lang="en-US" sz="900" b="0" i="0" u="none" strike="noStrike" cap="none" dirty="0" err="1">
                <a:solidFill>
                  <a:srgbClr val="000000"/>
                </a:solidFill>
                <a:latin typeface="Times New Roman"/>
                <a:ea typeface="Times New Roman"/>
                <a:cs typeface="Times New Roman"/>
                <a:sym typeface="Times New Roman"/>
              </a:rPr>
              <a:t>bg</a:t>
            </a:r>
            <a:r>
              <a:rPr lang="en-US" sz="900" b="0" i="0" u="none" strike="noStrike" cap="none" dirty="0">
                <a:solidFill>
                  <a:srgbClr val="000000"/>
                </a:solidFill>
                <a:latin typeface="Times New Roman"/>
                <a:ea typeface="Times New Roman"/>
                <a:cs typeface="Times New Roman"/>
                <a:sym typeface="Times New Roman"/>
              </a:rPr>
              <a:t> info:</a:t>
            </a:r>
          </a:p>
          <a:p>
            <a:pPr marL="0" marR="0" lvl="0" indent="-76200" algn="l" rtl="0">
              <a:spcBef>
                <a:spcPts val="0"/>
              </a:spcBef>
              <a:spcAft>
                <a:spcPts val="0"/>
              </a:spcAft>
              <a:buClr>
                <a:srgbClr val="000000"/>
              </a:buClr>
              <a:buSzPts val="1200"/>
              <a:buFont typeface="Times New Roman"/>
              <a:buNone/>
            </a:pPr>
            <a:r>
              <a:rPr lang="en-US" sz="900" b="0" i="0" u="none" strike="noStrike" cap="none" dirty="0">
                <a:solidFill>
                  <a:srgbClr val="000000"/>
                </a:solidFill>
                <a:latin typeface="Times New Roman"/>
                <a:ea typeface="Times New Roman"/>
                <a:cs typeface="Times New Roman"/>
                <a:sym typeface="Times New Roman"/>
              </a:rPr>
              <a:t>The Internet grew out of an earlier experiment, called ARPANET. Some crazy people (mostly academics) had the idea to connect computers. Only in 1984 global DNS  was introduced by Paul Mockapetris, </a:t>
            </a:r>
            <a:r>
              <a:rPr lang="en-US" sz="900" b="0" i="0" u="none" strike="noStrike" cap="none" dirty="0" err="1">
                <a:solidFill>
                  <a:srgbClr val="000000"/>
                </a:solidFill>
                <a:latin typeface="Times New Roman"/>
                <a:ea typeface="Times New Roman"/>
                <a:cs typeface="Times New Roman"/>
                <a:sym typeface="Times New Roman"/>
              </a:rPr>
              <a:t>Zaw</a:t>
            </a:r>
            <a:r>
              <a:rPr lang="en-US" sz="900" b="0" i="0" u="none" strike="noStrike" cap="none" dirty="0">
                <a:solidFill>
                  <a:srgbClr val="000000"/>
                </a:solidFill>
                <a:latin typeface="Times New Roman"/>
                <a:ea typeface="Times New Roman"/>
                <a:cs typeface="Times New Roman"/>
                <a:sym typeface="Times New Roman"/>
              </a:rPr>
              <a:t>-Sing Hu and Jon </a:t>
            </a:r>
            <a:r>
              <a:rPr lang="en-US" sz="900" b="0" i="0" u="none" strike="noStrike" cap="none" dirty="0" err="1">
                <a:solidFill>
                  <a:srgbClr val="000000"/>
                </a:solidFill>
                <a:latin typeface="Times New Roman"/>
                <a:ea typeface="Times New Roman"/>
                <a:cs typeface="Times New Roman"/>
                <a:sym typeface="Times New Roman"/>
              </a:rPr>
              <a:t>Postel</a:t>
            </a:r>
            <a:r>
              <a:rPr lang="en-US" sz="900" b="0" i="0" u="none" strike="noStrike" cap="none" dirty="0">
                <a:solidFill>
                  <a:srgbClr val="000000"/>
                </a:solidFill>
                <a:latin typeface="Times New Roman"/>
                <a:ea typeface="Times New Roman"/>
                <a:cs typeface="Times New Roman"/>
                <a:sym typeface="Times New Roman"/>
              </a:rPr>
              <a:t>, which made scaling possible (before that we had host files). The first Boom experience happened in 1989, when the Morris Worm paralyzed the net. This led to the creation of the first Computer Emergency Response Team CERT (now called CERT/CC). Others followed and already one year later FIRST was founded.</a:t>
            </a:r>
            <a:br>
              <a:rPr lang="en-US" sz="900" b="0" i="0" u="none" strike="noStrike" cap="none" dirty="0">
                <a:solidFill>
                  <a:srgbClr val="000000"/>
                </a:solidFill>
                <a:latin typeface="Times New Roman"/>
                <a:ea typeface="Times New Roman"/>
                <a:cs typeface="Times New Roman"/>
                <a:sym typeface="Times New Roman"/>
              </a:rPr>
            </a:br>
            <a:r>
              <a:rPr lang="en-US" sz="900" b="0" i="0" u="none" strike="noStrike" cap="none" dirty="0">
                <a:solidFill>
                  <a:srgbClr val="000000"/>
                </a:solidFill>
                <a:latin typeface="Times New Roman"/>
                <a:ea typeface="Times New Roman"/>
                <a:cs typeface="Times New Roman"/>
                <a:sym typeface="Times New Roman"/>
              </a:rPr>
              <a:t>The Internet really started to take off in the mid 90s and many hackers turned to it (there was hacking before the Internet). In 1996, Aleph One published his paper “</a:t>
            </a:r>
            <a:r>
              <a:rPr lang="en-IE" dirty="0"/>
              <a:t>Smashing The Stack For Fun And Profit</a:t>
            </a:r>
            <a:r>
              <a:rPr lang="en-US" sz="900" b="0" i="0" u="none" strike="noStrike" cap="none" dirty="0">
                <a:solidFill>
                  <a:srgbClr val="000000"/>
                </a:solidFill>
                <a:latin typeface="Times New Roman"/>
                <a:ea typeface="Times New Roman"/>
                <a:cs typeface="Times New Roman"/>
                <a:sym typeface="Times New Roman"/>
              </a:rPr>
              <a:t>” in the </a:t>
            </a:r>
            <a:r>
              <a:rPr lang="en-US" sz="900" b="0" i="0" u="none" strike="noStrike" cap="none" dirty="0" err="1">
                <a:solidFill>
                  <a:srgbClr val="000000"/>
                </a:solidFill>
                <a:latin typeface="Times New Roman"/>
                <a:ea typeface="Times New Roman"/>
                <a:cs typeface="Times New Roman"/>
                <a:sym typeface="Times New Roman"/>
              </a:rPr>
              <a:t>Phrack</a:t>
            </a:r>
            <a:r>
              <a:rPr lang="en-US" sz="900" b="0" i="0" u="none" strike="noStrike" cap="none" dirty="0">
                <a:solidFill>
                  <a:srgbClr val="000000"/>
                </a:solidFill>
                <a:latin typeface="Times New Roman"/>
                <a:ea typeface="Times New Roman"/>
                <a:cs typeface="Times New Roman"/>
                <a:sym typeface="Times New Roman"/>
              </a:rPr>
              <a:t> magazine. His techniques showed how to exploit a very common security hole (a buffer overflow). The problem remains with us today. In 1998 the CSIRT handbook was made public by Kossakowski, Stikvoort &amp; West-Brown. The term CSIRT was coined by them to circumvent the term CERT, which was trademarked by CMU (host to CERT/CC). All the rest is recent history. </a:t>
            </a:r>
          </a:p>
        </p:txBody>
      </p:sp>
      <p:sp>
        <p:nvSpPr>
          <p:cNvPr id="4" name="Slide Number Placeholder 3"/>
          <p:cNvSpPr>
            <a:spLocks noGrp="1"/>
          </p:cNvSpPr>
          <p:nvPr>
            <p:ph type="sldNum" sz="quarter" idx="5"/>
          </p:nvPr>
        </p:nvSpPr>
        <p:spPr/>
        <p:txBody>
          <a:bodyPr/>
          <a:lstStyle/>
          <a:p>
            <a:fld id="{9CBC110B-1C27-4A5B-8007-E6BF4BB6C5F7}" type="slidenum">
              <a:rPr lang="en-GB" smtClean="0"/>
              <a:t>7</a:t>
            </a:fld>
            <a:endParaRPr lang="en-GB"/>
          </a:p>
        </p:txBody>
      </p:sp>
    </p:spTree>
    <p:extLst>
      <p:ext uri="{BB962C8B-B14F-4D97-AF65-F5344CB8AC3E}">
        <p14:creationId xmlns:p14="http://schemas.microsoft.com/office/powerpoint/2010/main" val="24652702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Trainer: best to treat questions one after the other, allowing breaks for students to think (Animation could be added to roll off the questions one by one). Note that the question “</a:t>
            </a:r>
            <a:r>
              <a:rPr lang="en-US" dirty="0"/>
              <a:t>So do you agree that incident </a:t>
            </a:r>
            <a:r>
              <a:rPr lang="en-US" b="1" dirty="0"/>
              <a:t>management</a:t>
            </a:r>
            <a:r>
              <a:rPr lang="en-US" dirty="0"/>
              <a:t> is the way to go” has no question mark on purpose and should be pronounced in a non-questioning but assertive way.</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Note (and explain if needed) that IM is: prevention, detection, correction (response) and lessons learnt, feeding back into prevention. IM is a whole lot more than just response.</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Also if needed make clear that a CSIRT capability can be organized in more ways – as separate team, or embedded in one way or another (in a bigger cyber security team for instance, which could also host a SOC capability).</a:t>
            </a:r>
          </a:p>
        </p:txBody>
      </p:sp>
      <p:sp>
        <p:nvSpPr>
          <p:cNvPr id="4" name="Slide Number Placeholder 3"/>
          <p:cNvSpPr>
            <a:spLocks noGrp="1"/>
          </p:cNvSpPr>
          <p:nvPr>
            <p:ph type="sldNum" sz="quarter" idx="5"/>
          </p:nvPr>
        </p:nvSpPr>
        <p:spPr/>
        <p:txBody>
          <a:bodyPr/>
          <a:lstStyle/>
          <a:p>
            <a:fld id="{9CBC110B-1C27-4A5B-8007-E6BF4BB6C5F7}" type="slidenum">
              <a:rPr lang="en-GB" smtClean="0"/>
              <a:t>8</a:t>
            </a:fld>
            <a:endParaRPr lang="en-GB"/>
          </a:p>
        </p:txBody>
      </p:sp>
    </p:spTree>
    <p:extLst>
      <p:ext uri="{BB962C8B-B14F-4D97-AF65-F5344CB8AC3E}">
        <p14:creationId xmlns:p14="http://schemas.microsoft.com/office/powerpoint/2010/main" val="36916741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Awareness: to organise the awareness on IM on all levels (management, constituents, press office, etc)</a:t>
            </a:r>
          </a:p>
          <a:p>
            <a:pPr marL="171450" indent="-171450">
              <a:buFont typeface="Arial" panose="020B0604020202020204" pitchFamily="34" charset="0"/>
              <a:buChar char="•"/>
            </a:pPr>
            <a:r>
              <a:rPr lang="en-GB" dirty="0"/>
              <a:t>Authority: make sure you know what you are allowed to do and who’s backing you up.</a:t>
            </a:r>
          </a:p>
          <a:p>
            <a:pPr marL="171450" indent="-171450">
              <a:buFont typeface="Arial" panose="020B0604020202020204" pitchFamily="34" charset="0"/>
              <a:buChar char="•"/>
            </a:pPr>
            <a:r>
              <a:rPr lang="en-GB" dirty="0"/>
              <a:t>Escalation: when things go wrong, reach the right people </a:t>
            </a:r>
            <a:r>
              <a:rPr lang="en-GB" b="1" dirty="0"/>
              <a:t>quickly</a:t>
            </a:r>
            <a:r>
              <a:rPr lang="en-GB" dirty="0"/>
              <a:t>, also outside business hours.</a:t>
            </a:r>
          </a:p>
          <a:p>
            <a:pPr marL="171450" indent="-171450">
              <a:buFont typeface="Arial" panose="020B0604020202020204" pitchFamily="34" charset="0"/>
              <a:buChar char="•"/>
            </a:pPr>
            <a:r>
              <a:rPr lang="en-GB" dirty="0"/>
              <a:t>External contacts: to avoid confusion and undesired actions, it’s crucial to organise this well. It e.g. doesn’t have to be the CSIRT that contacts the police, it just needs to be clear who does that and under what conditions.</a:t>
            </a:r>
          </a:p>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9</a:t>
            </a:fld>
            <a:endParaRPr lang="en-GB"/>
          </a:p>
        </p:txBody>
      </p:sp>
    </p:spTree>
    <p:extLst>
      <p:ext uri="{BB962C8B-B14F-4D97-AF65-F5344CB8AC3E}">
        <p14:creationId xmlns:p14="http://schemas.microsoft.com/office/powerpoint/2010/main" val="39991513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in the 4MAT system (as taught in trainer-training) this is the start of the </a:t>
            </a:r>
            <a:r>
              <a:rPr lang="en-GB" b="1" dirty="0"/>
              <a:t>What</a:t>
            </a:r>
            <a:r>
              <a:rPr lang="en-GB" dirty="0"/>
              <a:t> section. This is the theory, and in terms of the SIM3 model we mainly treat the O and H parameters here.</a:t>
            </a:r>
          </a:p>
        </p:txBody>
      </p:sp>
      <p:sp>
        <p:nvSpPr>
          <p:cNvPr id="4" name="Slide Number Placeholder 3"/>
          <p:cNvSpPr>
            <a:spLocks noGrp="1"/>
          </p:cNvSpPr>
          <p:nvPr>
            <p:ph type="sldNum" sz="quarter" idx="5"/>
          </p:nvPr>
        </p:nvSpPr>
        <p:spPr/>
        <p:txBody>
          <a:bodyPr/>
          <a:lstStyle/>
          <a:p>
            <a:fld id="{9CBC110B-1C27-4A5B-8007-E6BF4BB6C5F7}" type="slidenum">
              <a:rPr lang="en-GB" smtClean="0"/>
              <a:t>10</a:t>
            </a:fld>
            <a:endParaRPr lang="en-GB"/>
          </a:p>
        </p:txBody>
      </p:sp>
    </p:spTree>
    <p:extLst>
      <p:ext uri="{BB962C8B-B14F-4D97-AF65-F5344CB8AC3E}">
        <p14:creationId xmlns:p14="http://schemas.microsoft.com/office/powerpoint/2010/main" val="5813132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hyperlink" Target="https://creativecommons.org/licenses/by-nc-sa/4.0/" TargetMode="Externa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hyperlink" Target="https://creativecommons.org/licenses/by-nc-sa/4.0/"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286"/>
            <a:ext cx="9144000" cy="5138928"/>
          </a:xfrm>
          <a:prstGeom prst="rect">
            <a:avLst/>
          </a:prstGeom>
        </p:spPr>
      </p:pic>
      <p:sp>
        <p:nvSpPr>
          <p:cNvPr id="17" name="Text Placeholder 4"/>
          <p:cNvSpPr>
            <a:spLocks noGrp="1"/>
          </p:cNvSpPr>
          <p:nvPr>
            <p:ph type="body" sz="quarter" idx="11" hasCustomPrompt="1"/>
          </p:nvPr>
        </p:nvSpPr>
        <p:spPr>
          <a:xfrm>
            <a:off x="697644" y="2835160"/>
            <a:ext cx="3822700" cy="281467"/>
          </a:xfrm>
        </p:spPr>
        <p:txBody>
          <a:bodyPr>
            <a:noAutofit/>
          </a:bodyPr>
          <a:lstStyle>
            <a:lvl1pPr marL="0" indent="0">
              <a:buNone/>
              <a:defRPr sz="1600" b="0" baseline="0">
                <a:solidFill>
                  <a:schemeClr val="bg1"/>
                </a:solidFill>
              </a:defRPr>
            </a:lvl1pPr>
          </a:lstStyle>
          <a:p>
            <a:pPr lvl="0"/>
            <a:r>
              <a:rPr lang="en-US" dirty="0"/>
              <a:t>Trainer</a:t>
            </a:r>
          </a:p>
        </p:txBody>
      </p:sp>
      <p:sp>
        <p:nvSpPr>
          <p:cNvPr id="19" name="Text Placeholder 10"/>
          <p:cNvSpPr>
            <a:spLocks noGrp="1"/>
          </p:cNvSpPr>
          <p:nvPr>
            <p:ph type="body" sz="quarter" idx="17" hasCustomPrompt="1"/>
          </p:nvPr>
        </p:nvSpPr>
        <p:spPr>
          <a:xfrm>
            <a:off x="697644" y="2250908"/>
            <a:ext cx="6984756" cy="376599"/>
          </a:xfrm>
        </p:spPr>
        <p:txBody>
          <a:bodyPr>
            <a:normAutofit/>
          </a:bodyPr>
          <a:lstStyle>
            <a:lvl1pPr marL="0" indent="0">
              <a:buNone/>
              <a:defRPr sz="1900" b="1">
                <a:solidFill>
                  <a:srgbClr val="7E4792"/>
                </a:solidFill>
              </a:defRPr>
            </a:lvl1pPr>
          </a:lstStyle>
          <a:p>
            <a:pPr lvl="0"/>
            <a:r>
              <a:rPr lang="en-US" dirty="0"/>
              <a:t>Subtitle</a:t>
            </a:r>
          </a:p>
        </p:txBody>
      </p:sp>
      <p:sp>
        <p:nvSpPr>
          <p:cNvPr id="20" name="Text Placeholder 10"/>
          <p:cNvSpPr>
            <a:spLocks noGrp="1"/>
          </p:cNvSpPr>
          <p:nvPr>
            <p:ph type="body" sz="quarter" idx="14" hasCustomPrompt="1"/>
          </p:nvPr>
        </p:nvSpPr>
        <p:spPr>
          <a:xfrm>
            <a:off x="697644" y="1842241"/>
            <a:ext cx="6984756" cy="426979"/>
          </a:xfrm>
        </p:spPr>
        <p:txBody>
          <a:bodyPr>
            <a:noAutofit/>
          </a:bodyPr>
          <a:lstStyle>
            <a:lvl1pPr marL="0" indent="0">
              <a:lnSpc>
                <a:spcPct val="70000"/>
              </a:lnSpc>
              <a:buNone/>
              <a:defRPr sz="2400" b="1">
                <a:solidFill>
                  <a:srgbClr val="D01384"/>
                </a:solidFill>
              </a:defRPr>
            </a:lvl1pPr>
          </a:lstStyle>
          <a:p>
            <a:pPr lvl="0"/>
            <a:r>
              <a:rPr lang="en-US" dirty="0"/>
              <a:t>Title</a:t>
            </a:r>
          </a:p>
        </p:txBody>
      </p:sp>
      <p:sp>
        <p:nvSpPr>
          <p:cNvPr id="25" name="Text Placeholder 6"/>
          <p:cNvSpPr>
            <a:spLocks noGrp="1"/>
          </p:cNvSpPr>
          <p:nvPr>
            <p:ph type="body" sz="quarter" idx="12" hasCustomPrompt="1"/>
          </p:nvPr>
        </p:nvSpPr>
        <p:spPr>
          <a:xfrm>
            <a:off x="697643" y="3167385"/>
            <a:ext cx="3822701" cy="327255"/>
          </a:xfrm>
        </p:spPr>
        <p:txBody>
          <a:bodyPr>
            <a:normAutofit/>
          </a:bodyPr>
          <a:lstStyle>
            <a:lvl1pPr marL="0" indent="0">
              <a:buNone/>
              <a:defRPr sz="1600">
                <a:solidFill>
                  <a:schemeClr val="bg1"/>
                </a:solidFill>
              </a:defRPr>
            </a:lvl1pPr>
          </a:lstStyle>
          <a:p>
            <a:pPr lvl="0"/>
            <a:r>
              <a:rPr lang="en-US" dirty="0"/>
              <a:t>Location</a:t>
            </a:r>
            <a:endParaRPr lang="en-GB" dirty="0"/>
          </a:p>
        </p:txBody>
      </p:sp>
      <p:sp>
        <p:nvSpPr>
          <p:cNvPr id="26" name="Text Placeholder 6"/>
          <p:cNvSpPr>
            <a:spLocks noGrp="1"/>
          </p:cNvSpPr>
          <p:nvPr>
            <p:ph type="body" sz="quarter" idx="18" hasCustomPrompt="1"/>
          </p:nvPr>
        </p:nvSpPr>
        <p:spPr>
          <a:xfrm>
            <a:off x="697643" y="3400910"/>
            <a:ext cx="3822701" cy="321239"/>
          </a:xfrm>
        </p:spPr>
        <p:txBody>
          <a:bodyPr>
            <a:normAutofit/>
          </a:bodyPr>
          <a:lstStyle>
            <a:lvl1pPr marL="0" indent="0">
              <a:buNone/>
              <a:defRPr sz="1600">
                <a:solidFill>
                  <a:schemeClr val="bg1"/>
                </a:solidFill>
              </a:defRPr>
            </a:lvl1pPr>
          </a:lstStyle>
          <a:p>
            <a:pPr lvl="0"/>
            <a:r>
              <a:rPr lang="en-US" dirty="0"/>
              <a:t>Date</a:t>
            </a:r>
            <a:endParaRPr lang="en-GB" dirty="0"/>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97643" y="531421"/>
            <a:ext cx="2376301" cy="937335"/>
          </a:xfrm>
          <a:prstGeom prst="rect">
            <a:avLst/>
          </a:prstGeom>
        </p:spPr>
      </p:pic>
      <p:sp>
        <p:nvSpPr>
          <p:cNvPr id="11" name="Rectangle 10">
            <a:extLst>
              <a:ext uri="{FF2B5EF4-FFF2-40B4-BE49-F238E27FC236}">
                <a16:creationId xmlns:a16="http://schemas.microsoft.com/office/drawing/2014/main" id="{54D7E84D-2728-9940-BE06-6899257BB4C7}"/>
              </a:ext>
            </a:extLst>
          </p:cNvPr>
          <p:cNvSpPr/>
          <p:nvPr userDrawn="1"/>
        </p:nvSpPr>
        <p:spPr>
          <a:xfrm>
            <a:off x="680519" y="4011484"/>
            <a:ext cx="8173026" cy="800219"/>
          </a:xfrm>
          <a:prstGeom prst="rect">
            <a:avLst/>
          </a:prstGeom>
        </p:spPr>
        <p:txBody>
          <a:bodyPr wrap="square">
            <a:spAutoFit/>
          </a:bodyPr>
          <a:lstStyle/>
          <a:p>
            <a:r>
              <a:rPr lang="en-US" sz="1600" b="1" dirty="0">
                <a:solidFill>
                  <a:schemeClr val="bg1"/>
                </a:solidFill>
              </a:rPr>
              <a:t>Authors: Serge </a:t>
            </a:r>
            <a:r>
              <a:rPr lang="en-US" sz="1600" b="1" dirty="0" err="1">
                <a:solidFill>
                  <a:schemeClr val="bg1"/>
                </a:solidFill>
              </a:rPr>
              <a:t>Droz</a:t>
            </a:r>
            <a:r>
              <a:rPr lang="en-US" sz="1600" b="1" dirty="0">
                <a:solidFill>
                  <a:schemeClr val="bg1"/>
                </a:solidFill>
              </a:rPr>
              <a:t>, Jaap van </a:t>
            </a:r>
            <a:r>
              <a:rPr lang="en-US" sz="1600" b="1" dirty="0" err="1">
                <a:solidFill>
                  <a:schemeClr val="bg1"/>
                </a:solidFill>
              </a:rPr>
              <a:t>Ginkel</a:t>
            </a:r>
            <a:r>
              <a:rPr lang="en-US" sz="1600" b="1" dirty="0">
                <a:solidFill>
                  <a:schemeClr val="bg1"/>
                </a:solidFill>
              </a:rPr>
              <a:t> &amp; Don Stikvoort</a:t>
            </a:r>
          </a:p>
          <a:p>
            <a:endParaRPr lang="en-US" sz="400" dirty="0">
              <a:solidFill>
                <a:schemeClr val="bg1"/>
              </a:solidFill>
            </a:endParaRPr>
          </a:p>
          <a:p>
            <a:r>
              <a:rPr lang="en-US" sz="1300" dirty="0">
                <a:solidFill>
                  <a:schemeClr val="bg1"/>
                </a:solidFill>
              </a:rPr>
              <a:t>Version: 7.2</a:t>
            </a:r>
          </a:p>
          <a:p>
            <a:r>
              <a:rPr lang="en-GB" sz="1300" dirty="0">
                <a:solidFill>
                  <a:schemeClr val="bg1"/>
                </a:solidFill>
              </a:rPr>
              <a:t>This work is licensed under a </a:t>
            </a:r>
            <a:r>
              <a:rPr lang="en-GB" sz="1300" dirty="0">
                <a:solidFill>
                  <a:schemeClr val="bg1"/>
                </a:solidFill>
                <a:hlinkClick r:id="rId4">
                  <a:extLst>
                    <a:ext uri="{A12FA001-AC4F-418D-AE19-62706E023703}">
                      <ahyp:hlinkClr xmlns:ahyp="http://schemas.microsoft.com/office/drawing/2018/hyperlinkcolor" val="tx"/>
                    </a:ext>
                  </a:extLst>
                </a:hlinkClick>
              </a:rPr>
              <a:t>Creative Commons Attribution-NonCommercial-ShareAlike 4.0 International License</a:t>
            </a:r>
            <a:endParaRPr lang="en-US" sz="1300" dirty="0">
              <a:solidFill>
                <a:schemeClr val="bg1"/>
              </a:solidFill>
            </a:endParaRPr>
          </a:p>
        </p:txBody>
      </p:sp>
    </p:spTree>
    <p:extLst>
      <p:ext uri="{BB962C8B-B14F-4D97-AF65-F5344CB8AC3E}">
        <p14:creationId xmlns:p14="http://schemas.microsoft.com/office/powerpoint/2010/main" val="416442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286"/>
            <a:ext cx="9144000" cy="5138928"/>
          </a:xfrm>
          <a:prstGeom prst="rect">
            <a:avLst/>
          </a:prstGeom>
        </p:spPr>
      </p:pic>
      <p:sp>
        <p:nvSpPr>
          <p:cNvPr id="19" name="Text Placeholder 10"/>
          <p:cNvSpPr>
            <a:spLocks noGrp="1"/>
          </p:cNvSpPr>
          <p:nvPr>
            <p:ph type="body" sz="quarter" idx="17" hasCustomPrompt="1"/>
          </p:nvPr>
        </p:nvSpPr>
        <p:spPr>
          <a:xfrm>
            <a:off x="697644" y="2250908"/>
            <a:ext cx="6984756" cy="376599"/>
          </a:xfrm>
        </p:spPr>
        <p:txBody>
          <a:bodyPr>
            <a:normAutofit/>
          </a:bodyPr>
          <a:lstStyle>
            <a:lvl1pPr marL="0" indent="0">
              <a:buNone/>
              <a:defRPr sz="1900" b="1">
                <a:solidFill>
                  <a:srgbClr val="7E4792"/>
                </a:solidFill>
              </a:defRPr>
            </a:lvl1pPr>
          </a:lstStyle>
          <a:p>
            <a:pPr lvl="0"/>
            <a:r>
              <a:rPr lang="en-US" dirty="0"/>
              <a:t>Subtitle</a:t>
            </a:r>
          </a:p>
        </p:txBody>
      </p:sp>
      <p:sp>
        <p:nvSpPr>
          <p:cNvPr id="20" name="Text Placeholder 10"/>
          <p:cNvSpPr>
            <a:spLocks noGrp="1"/>
          </p:cNvSpPr>
          <p:nvPr>
            <p:ph type="body" sz="quarter" idx="14" hasCustomPrompt="1"/>
          </p:nvPr>
        </p:nvSpPr>
        <p:spPr>
          <a:xfrm>
            <a:off x="697644" y="1842241"/>
            <a:ext cx="6984756" cy="426979"/>
          </a:xfrm>
        </p:spPr>
        <p:txBody>
          <a:bodyPr>
            <a:noAutofit/>
          </a:bodyPr>
          <a:lstStyle>
            <a:lvl1pPr marL="0" indent="0">
              <a:lnSpc>
                <a:spcPct val="70000"/>
              </a:lnSpc>
              <a:buNone/>
              <a:defRPr sz="2400" b="1">
                <a:solidFill>
                  <a:srgbClr val="D01384"/>
                </a:solidFill>
              </a:defRPr>
            </a:lvl1pPr>
          </a:lstStyle>
          <a:p>
            <a:pPr lvl="0"/>
            <a:r>
              <a:rPr lang="en-US" dirty="0"/>
              <a:t>Chapter Title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97643" y="531421"/>
            <a:ext cx="2376301" cy="937335"/>
          </a:xfrm>
          <a:prstGeom prst="rect">
            <a:avLst/>
          </a:prstGeom>
        </p:spPr>
      </p:pic>
    </p:spTree>
    <p:extLst>
      <p:ext uri="{BB962C8B-B14F-4D97-AF65-F5344CB8AC3E}">
        <p14:creationId xmlns:p14="http://schemas.microsoft.com/office/powerpoint/2010/main" val="3204726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1900">
                <a:latin typeface="+mn-lt"/>
              </a:defRPr>
            </a:lvl1pPr>
            <a:lvl2pPr>
              <a:defRPr>
                <a:solidFill>
                  <a:srgbClr val="004361"/>
                </a:solidFill>
                <a:latin typeface="+mn-lt"/>
              </a:defRPr>
            </a:lvl2pPr>
            <a:lvl3pPr>
              <a:defRPr>
                <a:solidFill>
                  <a:srgbClr val="003F5E"/>
                </a:solidFill>
                <a:latin typeface="+mn-lt"/>
              </a:defRPr>
            </a:lvl3pPr>
            <a:lvl4pPr>
              <a:defRPr>
                <a:latin typeface="+mn-lt"/>
              </a:defRPr>
            </a:lvl4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4" name="Slide Number Placeholder 4"/>
          <p:cNvSpPr>
            <a:spLocks noGrp="1"/>
          </p:cNvSpPr>
          <p:nvPr>
            <p:ph type="sldNum" sz="quarter" idx="4"/>
          </p:nvPr>
        </p:nvSpPr>
        <p:spPr>
          <a:xfrm>
            <a:off x="6732039" y="4809533"/>
            <a:ext cx="2057400" cy="274637"/>
          </a:xfrm>
          <a:prstGeom prst="rect">
            <a:avLst/>
          </a:prstGeom>
        </p:spPr>
        <p:txBody>
          <a:bodyPr vert="horz" lIns="91440" tIns="45720" rIns="91440" bIns="45720" rtlCol="0" anchor="ctr"/>
          <a:lstStyle>
            <a:lvl1pPr algn="r">
              <a:defRPr sz="1000">
                <a:solidFill>
                  <a:schemeClr val="tx1">
                    <a:tint val="75000"/>
                  </a:schemeClr>
                </a:solidFill>
              </a:defRPr>
            </a:lvl1pPr>
          </a:lstStyle>
          <a:p>
            <a:fld id="{9E7CA0F2-EE66-4F60-8C00-E0BE38E7AEC5}" type="slidenum">
              <a:rPr lang="en-GB" smtClean="0"/>
              <a:pPr/>
              <a:t>‹#›</a:t>
            </a:fld>
            <a:endParaRPr lang="en-GB" dirty="0"/>
          </a:p>
        </p:txBody>
      </p:sp>
      <p:sp>
        <p:nvSpPr>
          <p:cNvPr id="5" name="Title Placeholder 1"/>
          <p:cNvSpPr>
            <a:spLocks noGrp="1"/>
          </p:cNvSpPr>
          <p:nvPr>
            <p:ph type="title"/>
          </p:nvPr>
        </p:nvSpPr>
        <p:spPr>
          <a:xfrm>
            <a:off x="350201" y="131562"/>
            <a:ext cx="6437461" cy="695826"/>
          </a:xfrm>
          <a:prstGeom prst="rect">
            <a:avLst/>
          </a:prstGeom>
        </p:spPr>
        <p:txBody>
          <a:bodyPr vert="horz" lIns="91440" tIns="45720" rIns="91440" bIns="45720" rtlCol="0" anchor="ctr">
            <a:normAutofit/>
          </a:bodyPr>
          <a:lstStyle/>
          <a:p>
            <a:r>
              <a:rPr lang="en-US" dirty="0"/>
              <a:t>Click to edit Master title style</a:t>
            </a:r>
            <a:endParaRPr lang="en-GB" dirty="0"/>
          </a:p>
        </p:txBody>
      </p:sp>
    </p:spTree>
    <p:extLst>
      <p:ext uri="{BB962C8B-B14F-4D97-AF65-F5344CB8AC3E}">
        <p14:creationId xmlns:p14="http://schemas.microsoft.com/office/powerpoint/2010/main" val="26313993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losing Slide for GN4 related presentations">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286"/>
            <a:ext cx="9144000" cy="5138928"/>
          </a:xfrm>
          <a:prstGeom prst="rect">
            <a:avLst/>
          </a:prstGeom>
        </p:spPr>
      </p:pic>
      <p:sp>
        <p:nvSpPr>
          <p:cNvPr id="14" name="Title 3"/>
          <p:cNvSpPr txBox="1">
            <a:spLocks/>
          </p:cNvSpPr>
          <p:nvPr userDrawn="1"/>
        </p:nvSpPr>
        <p:spPr>
          <a:xfrm>
            <a:off x="697643" y="2065383"/>
            <a:ext cx="2470860" cy="441921"/>
          </a:xfrm>
          <a:prstGeom prst="rect">
            <a:avLst/>
          </a:prstGeom>
        </p:spPr>
        <p:txBody>
          <a:bodyPr vert="horz" lIns="51435" tIns="25718" rIns="51435" bIns="25718" rtlCol="0" anchor="ctr">
            <a:noAutofit/>
          </a:bodyPr>
          <a:lstStyle>
            <a:lvl1pPr algn="l" defTabSz="914400" rtl="0" eaLnBrk="1" latinLnBrk="0" hangingPunct="1">
              <a:lnSpc>
                <a:spcPct val="90000"/>
              </a:lnSpc>
              <a:spcBef>
                <a:spcPct val="0"/>
              </a:spcBef>
              <a:buNone/>
              <a:defRPr sz="2000" b="1" kern="1200" baseline="0">
                <a:solidFill>
                  <a:srgbClr val="004361"/>
                </a:solidFill>
                <a:latin typeface="Calibri"/>
                <a:ea typeface="Verdana" panose="020B0604030504040204" pitchFamily="34" charset="0"/>
                <a:cs typeface="Verdana" panose="020B0604030504040204" pitchFamily="34" charset="0"/>
              </a:defRPr>
            </a:lvl1pPr>
          </a:lstStyle>
          <a:p>
            <a:pPr algn="l"/>
            <a:r>
              <a:rPr lang="en-GB" sz="2400" b="1" dirty="0">
                <a:solidFill>
                  <a:srgbClr val="D01384"/>
                </a:solidFill>
              </a:rPr>
              <a:t>Thank you !</a:t>
            </a:r>
          </a:p>
        </p:txBody>
      </p:sp>
      <p:sp>
        <p:nvSpPr>
          <p:cNvPr id="13" name="Text Placeholder 4"/>
          <p:cNvSpPr>
            <a:spLocks noGrp="1"/>
          </p:cNvSpPr>
          <p:nvPr>
            <p:ph type="body" sz="quarter" idx="11" hasCustomPrompt="1"/>
          </p:nvPr>
        </p:nvSpPr>
        <p:spPr>
          <a:xfrm>
            <a:off x="706170" y="3307030"/>
            <a:ext cx="3795964" cy="263127"/>
          </a:xfrm>
        </p:spPr>
        <p:txBody>
          <a:bodyPr>
            <a:noAutofit/>
          </a:bodyPr>
          <a:lstStyle>
            <a:lvl1pPr marL="0" indent="0" algn="l">
              <a:buNone/>
              <a:defRPr sz="1600" b="0" baseline="0">
                <a:solidFill>
                  <a:schemeClr val="bg1"/>
                </a:solidFill>
              </a:defRPr>
            </a:lvl1pPr>
          </a:lstStyle>
          <a:p>
            <a:pPr lvl="0"/>
            <a:r>
              <a:rPr lang="en-GB" dirty="0"/>
              <a:t>Presenter email</a:t>
            </a:r>
          </a:p>
        </p:txBody>
      </p:sp>
      <p:sp>
        <p:nvSpPr>
          <p:cNvPr id="16" name="Title 3"/>
          <p:cNvSpPr txBox="1">
            <a:spLocks/>
          </p:cNvSpPr>
          <p:nvPr userDrawn="1"/>
        </p:nvSpPr>
        <p:spPr>
          <a:xfrm>
            <a:off x="697642" y="2435148"/>
            <a:ext cx="3704237" cy="441921"/>
          </a:xfrm>
          <a:prstGeom prst="rect">
            <a:avLst/>
          </a:prstGeom>
        </p:spPr>
        <p:txBody>
          <a:bodyPr vert="horz" lIns="51435" tIns="25718" rIns="51435" bIns="25718" rtlCol="0" anchor="ctr">
            <a:noAutofit/>
          </a:bodyPr>
          <a:lstStyle>
            <a:lvl1pPr algn="l" defTabSz="914400" rtl="0" eaLnBrk="1" latinLnBrk="0" hangingPunct="1">
              <a:lnSpc>
                <a:spcPct val="90000"/>
              </a:lnSpc>
              <a:spcBef>
                <a:spcPct val="0"/>
              </a:spcBef>
              <a:buNone/>
              <a:defRPr sz="2000" b="1" kern="1200" baseline="0">
                <a:solidFill>
                  <a:srgbClr val="004361"/>
                </a:solidFill>
                <a:latin typeface="Calibri"/>
                <a:ea typeface="Verdana" panose="020B0604030504040204" pitchFamily="34" charset="0"/>
                <a:cs typeface="Verdana" panose="020B0604030504040204" pitchFamily="34" charset="0"/>
              </a:defRPr>
            </a:lvl1pPr>
          </a:lstStyle>
          <a:p>
            <a:pPr lvl="0" algn="l"/>
            <a:r>
              <a:rPr lang="en-US" sz="2400" b="1" dirty="0">
                <a:solidFill>
                  <a:srgbClr val="D01384"/>
                </a:solidFill>
              </a:rPr>
              <a:t>Any Questions ?</a:t>
            </a:r>
          </a:p>
        </p:txBody>
      </p:sp>
      <p:pic>
        <p:nvPicPr>
          <p:cNvPr id="11" name="Picture 10">
            <a:extLst>
              <a:ext uri="{FF2B5EF4-FFF2-40B4-BE49-F238E27FC236}">
                <a16:creationId xmlns:a16="http://schemas.microsoft.com/office/drawing/2014/main" id="{B9C742FD-A982-264D-BDCD-203B36C3D8C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97643" y="531421"/>
            <a:ext cx="2376301" cy="937335"/>
          </a:xfrm>
          <a:prstGeom prst="rect">
            <a:avLst/>
          </a:prstGeom>
        </p:spPr>
      </p:pic>
      <p:sp>
        <p:nvSpPr>
          <p:cNvPr id="17" name="Rectangle 16">
            <a:extLst>
              <a:ext uri="{FF2B5EF4-FFF2-40B4-BE49-F238E27FC236}">
                <a16:creationId xmlns:a16="http://schemas.microsoft.com/office/drawing/2014/main" id="{C73E9B0D-BD7B-4D43-8137-3B8A60D6C830}"/>
              </a:ext>
            </a:extLst>
          </p:cNvPr>
          <p:cNvSpPr/>
          <p:nvPr userDrawn="1"/>
        </p:nvSpPr>
        <p:spPr>
          <a:xfrm>
            <a:off x="680519" y="4011484"/>
            <a:ext cx="8173026" cy="800219"/>
          </a:xfrm>
          <a:prstGeom prst="rect">
            <a:avLst/>
          </a:prstGeom>
        </p:spPr>
        <p:txBody>
          <a:bodyPr wrap="square">
            <a:spAutoFit/>
          </a:bodyPr>
          <a:lstStyle/>
          <a:p>
            <a:r>
              <a:rPr lang="en-US" sz="1600" b="1" dirty="0">
                <a:solidFill>
                  <a:schemeClr val="bg1"/>
                </a:solidFill>
              </a:rPr>
              <a:t>Authors: Serge </a:t>
            </a:r>
            <a:r>
              <a:rPr lang="en-US" sz="1600" b="1" dirty="0" err="1">
                <a:solidFill>
                  <a:schemeClr val="bg1"/>
                </a:solidFill>
              </a:rPr>
              <a:t>Droz</a:t>
            </a:r>
            <a:r>
              <a:rPr lang="en-US" sz="1600" b="1" dirty="0">
                <a:solidFill>
                  <a:schemeClr val="bg1"/>
                </a:solidFill>
              </a:rPr>
              <a:t>, Jaap van </a:t>
            </a:r>
            <a:r>
              <a:rPr lang="en-US" sz="1600" b="1" dirty="0" err="1">
                <a:solidFill>
                  <a:schemeClr val="bg1"/>
                </a:solidFill>
              </a:rPr>
              <a:t>Ginkel</a:t>
            </a:r>
            <a:r>
              <a:rPr lang="en-US" sz="1600" b="1" dirty="0">
                <a:solidFill>
                  <a:schemeClr val="bg1"/>
                </a:solidFill>
              </a:rPr>
              <a:t> &amp; Don Stikvoort</a:t>
            </a:r>
          </a:p>
          <a:p>
            <a:endParaRPr lang="en-US" sz="400" dirty="0">
              <a:solidFill>
                <a:schemeClr val="bg1"/>
              </a:solidFill>
            </a:endParaRPr>
          </a:p>
          <a:p>
            <a:r>
              <a:rPr lang="en-US" sz="1300" dirty="0">
                <a:solidFill>
                  <a:schemeClr val="bg1"/>
                </a:solidFill>
              </a:rPr>
              <a:t>Version: 7.2</a:t>
            </a:r>
          </a:p>
          <a:p>
            <a:r>
              <a:rPr lang="en-GB" sz="1300" dirty="0">
                <a:solidFill>
                  <a:schemeClr val="bg1"/>
                </a:solidFill>
              </a:rPr>
              <a:t>This work is licensed under a </a:t>
            </a:r>
            <a:r>
              <a:rPr lang="en-GB" sz="1300" dirty="0">
                <a:solidFill>
                  <a:schemeClr val="bg1"/>
                </a:solidFill>
                <a:hlinkClick r:id="rId4">
                  <a:extLst>
                    <a:ext uri="{A12FA001-AC4F-418D-AE19-62706E023703}">
                      <ahyp:hlinkClr xmlns:ahyp="http://schemas.microsoft.com/office/drawing/2018/hyperlinkcolor" val="tx"/>
                    </a:ext>
                  </a:extLst>
                </a:hlinkClick>
              </a:rPr>
              <a:t>Creative Commons Attribution-NonCommercial-ShareAlike 4.0 International License</a:t>
            </a:r>
            <a:endParaRPr lang="en-US" sz="1300" dirty="0">
              <a:solidFill>
                <a:schemeClr val="bg1"/>
              </a:solidFill>
            </a:endParaRPr>
          </a:p>
        </p:txBody>
      </p:sp>
    </p:spTree>
    <p:extLst>
      <p:ext uri="{BB962C8B-B14F-4D97-AF65-F5344CB8AC3E}">
        <p14:creationId xmlns:p14="http://schemas.microsoft.com/office/powerpoint/2010/main" val="2118516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Titelstijl van model bewerken</a:t>
            </a:r>
            <a:endParaRPr lang="nl-NL"/>
          </a:p>
        </p:txBody>
      </p:sp>
      <p:sp>
        <p:nvSpPr>
          <p:cNvPr id="3" name="Tijdelijke aanduiding voor inhoud 2"/>
          <p:cNvSpPr>
            <a:spLocks noGrp="1"/>
          </p:cNvSpPr>
          <p:nvPr>
            <p:ph idx="1"/>
          </p:nvPr>
        </p:nvSpPr>
        <p:spPr/>
        <p:txBody>
          <a:bodyPr/>
          <a:lstStyle/>
          <a:p>
            <a:pPr lvl="0"/>
            <a:r>
              <a:rPr lang="en-US"/>
              <a:t>Klik om de tekststijl van het model te bewerken</a:t>
            </a:r>
          </a:p>
          <a:p>
            <a:pPr lvl="1"/>
            <a:r>
              <a:rPr lang="en-US"/>
              <a:t>Tweede niveau</a:t>
            </a:r>
          </a:p>
          <a:p>
            <a:pPr lvl="2"/>
            <a:r>
              <a:rPr lang="en-US"/>
              <a:t>Derde niveau</a:t>
            </a:r>
          </a:p>
          <a:p>
            <a:pPr lvl="3"/>
            <a:r>
              <a:rPr lang="en-US"/>
              <a:t>Vierde niveau</a:t>
            </a:r>
          </a:p>
          <a:p>
            <a:pPr lvl="4"/>
            <a:r>
              <a:rPr lang="en-US"/>
              <a:t>Vijfde niveau</a:t>
            </a:r>
            <a:endParaRPr lang="nl-NL"/>
          </a:p>
        </p:txBody>
      </p:sp>
      <p:sp>
        <p:nvSpPr>
          <p:cNvPr id="6" name="Symbol zastępczy numeru slajdu 5"/>
          <p:cNvSpPr>
            <a:spLocks noGrp="1"/>
          </p:cNvSpPr>
          <p:nvPr>
            <p:ph type="sldNum" sz="quarter" idx="4"/>
          </p:nvPr>
        </p:nvSpPr>
        <p:spPr>
          <a:xfrm>
            <a:off x="6553200" y="4767263"/>
            <a:ext cx="2133600" cy="273844"/>
          </a:xfrm>
          <a:prstGeom prst="rect">
            <a:avLst/>
          </a:prstGeom>
        </p:spPr>
        <p:txBody>
          <a:bodyPr/>
          <a:lstStyle>
            <a:lvl1pPr algn="r">
              <a:defRPr sz="900">
                <a:solidFill>
                  <a:schemeClr val="tx1">
                    <a:lumMod val="50000"/>
                    <a:lumOff val="50000"/>
                  </a:schemeClr>
                </a:solidFill>
                <a:latin typeface="Arial"/>
              </a:defRPr>
            </a:lvl1pPr>
          </a:lstStyle>
          <a:p>
            <a:pPr>
              <a:defRPr/>
            </a:pPr>
            <a:fld id="{88E0BC55-573C-CA4B-B48A-6B2E69FA46B2}" type="slidenum">
              <a:rPr lang="pl-PL"/>
              <a:pPr>
                <a:defRPr/>
              </a:pPr>
              <a:t>‹#›</a:t>
            </a:fld>
            <a:endParaRPr lang="pl-PL"/>
          </a:p>
        </p:txBody>
      </p:sp>
      <p:sp>
        <p:nvSpPr>
          <p:cNvPr id="7" name="Footer Placeholder 4"/>
          <p:cNvSpPr>
            <a:spLocks noGrp="1"/>
          </p:cNvSpPr>
          <p:nvPr>
            <p:ph type="ftr" sz="quarter" idx="3"/>
          </p:nvPr>
        </p:nvSpPr>
        <p:spPr>
          <a:xfrm>
            <a:off x="3124200" y="4767263"/>
            <a:ext cx="2895600" cy="273844"/>
          </a:xfrm>
          <a:prstGeom prst="rect">
            <a:avLst/>
          </a:prstGeom>
        </p:spPr>
        <p:txBody>
          <a:bodyPr/>
          <a:lstStyle>
            <a:lvl1pPr algn="ctr">
              <a:defRPr sz="900">
                <a:solidFill>
                  <a:schemeClr val="tx1">
                    <a:lumMod val="50000"/>
                    <a:lumOff val="50000"/>
                  </a:schemeClr>
                </a:solidFill>
                <a:latin typeface="Arial"/>
              </a:defRPr>
            </a:lvl1pPr>
          </a:lstStyle>
          <a:p>
            <a:pPr>
              <a:defRPr/>
            </a:pPr>
            <a:r>
              <a:rPr lang="de-DE"/>
              <a:t>© GÉANT 2017</a:t>
            </a:r>
            <a:endParaRPr lang="pl-PL" dirty="0"/>
          </a:p>
        </p:txBody>
      </p:sp>
    </p:spTree>
    <p:extLst>
      <p:ext uri="{BB962C8B-B14F-4D97-AF65-F5344CB8AC3E}">
        <p14:creationId xmlns:p14="http://schemas.microsoft.com/office/powerpoint/2010/main" val="1408639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7" cstate="print">
            <a:extLst>
              <a:ext uri="{28A0092B-C50C-407E-A947-70E740481C1C}">
                <a14:useLocalDpi xmlns:a14="http://schemas.microsoft.com/office/drawing/2010/main" val="0"/>
              </a:ext>
            </a:extLst>
          </a:blip>
          <a:srcRect l="-39167" t="35587" r="-20208" b="34641"/>
          <a:stretch/>
        </p:blipFill>
        <p:spPr>
          <a:xfrm>
            <a:off x="-2180" y="0"/>
            <a:ext cx="9144000" cy="959926"/>
          </a:xfrm>
          <a:prstGeom prst="rect">
            <a:avLst/>
          </a:prstGeom>
          <a:solidFill>
            <a:srgbClr val="0C2C52"/>
          </a:solidFill>
        </p:spPr>
      </p:pic>
      <p:sp>
        <p:nvSpPr>
          <p:cNvPr id="2" name="Title Placeholder 1"/>
          <p:cNvSpPr>
            <a:spLocks noGrp="1"/>
          </p:cNvSpPr>
          <p:nvPr>
            <p:ph type="title"/>
          </p:nvPr>
        </p:nvSpPr>
        <p:spPr>
          <a:xfrm>
            <a:off x="350201" y="131562"/>
            <a:ext cx="6437461" cy="695826"/>
          </a:xfrm>
          <a:prstGeom prst="rect">
            <a:avLst/>
          </a:prstGeom>
        </p:spPr>
        <p:txBody>
          <a:bodyPr vert="horz" lIns="91440" tIns="45720" rIns="91440" bIns="45720" rtlCol="0" anchor="ctr">
            <a:normAutofit/>
          </a:bodyPr>
          <a:lstStyle/>
          <a:p>
            <a:r>
              <a:rPr lang="en-US" dirty="0"/>
              <a:t>Slide Title</a:t>
            </a:r>
            <a:br>
              <a:rPr lang="en-US" dirty="0"/>
            </a:br>
            <a:r>
              <a:rPr lang="en-US" dirty="0"/>
              <a:t>subtitle</a:t>
            </a:r>
            <a:endParaRPr lang="en-GB" dirty="0"/>
          </a:p>
        </p:txBody>
      </p:sp>
      <p:sp>
        <p:nvSpPr>
          <p:cNvPr id="3" name="Text Placeholder 2"/>
          <p:cNvSpPr>
            <a:spLocks noGrp="1"/>
          </p:cNvSpPr>
          <p:nvPr>
            <p:ph type="body" idx="1"/>
          </p:nvPr>
        </p:nvSpPr>
        <p:spPr>
          <a:xfrm>
            <a:off x="350201" y="1149765"/>
            <a:ext cx="8439238" cy="348972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cxnSp>
        <p:nvCxnSpPr>
          <p:cNvPr id="13" name="Straight Connector 12"/>
          <p:cNvCxnSpPr/>
          <p:nvPr userDrawn="1"/>
        </p:nvCxnSpPr>
        <p:spPr>
          <a:xfrm>
            <a:off x="426877" y="4809935"/>
            <a:ext cx="8362562" cy="0"/>
          </a:xfrm>
          <a:prstGeom prst="line">
            <a:avLst/>
          </a:prstGeom>
          <a:ln w="3175" cap="rnd">
            <a:solidFill>
              <a:srgbClr val="2D6B96"/>
            </a:solidFill>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4"/>
          </p:nvPr>
        </p:nvSpPr>
        <p:spPr>
          <a:xfrm>
            <a:off x="6732039" y="4809533"/>
            <a:ext cx="2057400" cy="274637"/>
          </a:xfrm>
          <a:prstGeom prst="rect">
            <a:avLst/>
          </a:prstGeom>
        </p:spPr>
        <p:txBody>
          <a:bodyPr vert="horz" lIns="91440" tIns="45720" rIns="91440" bIns="45720" rtlCol="0" anchor="ctr"/>
          <a:lstStyle>
            <a:lvl1pPr algn="r">
              <a:defRPr sz="1000">
                <a:solidFill>
                  <a:schemeClr val="tx1">
                    <a:tint val="75000"/>
                  </a:schemeClr>
                </a:solidFill>
              </a:defRPr>
            </a:lvl1pPr>
          </a:lstStyle>
          <a:p>
            <a:fld id="{9E7CA0F2-EE66-4F60-8C00-E0BE38E7AEC5}" type="slidenum">
              <a:rPr lang="en-GB" smtClean="0"/>
              <a:pPr/>
              <a:t>‹#›</a:t>
            </a:fld>
            <a:endParaRPr lang="en-GB" dirty="0"/>
          </a:p>
        </p:txBody>
      </p:sp>
      <p:pic>
        <p:nvPicPr>
          <p:cNvPr id="10" name="Picture 9"/>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7229345" y="176316"/>
            <a:ext cx="1537117" cy="606318"/>
          </a:xfrm>
          <a:prstGeom prst="rect">
            <a:avLst/>
          </a:prstGeom>
        </p:spPr>
      </p:pic>
    </p:spTree>
    <p:extLst>
      <p:ext uri="{BB962C8B-B14F-4D97-AF65-F5344CB8AC3E}">
        <p14:creationId xmlns:p14="http://schemas.microsoft.com/office/powerpoint/2010/main" val="176233165"/>
      </p:ext>
    </p:extLst>
  </p:cSld>
  <p:clrMap bg1="lt1" tx1="dk1" bg2="lt2" tx2="dk2" accent1="accent1" accent2="accent2" accent3="accent3" accent4="accent4" accent5="accent5" accent6="accent6" hlink="hlink" folHlink="folHlink"/>
  <p:sldLayoutIdLst>
    <p:sldLayoutId id="2147483658" r:id="rId1"/>
    <p:sldLayoutId id="2147483663" r:id="rId2"/>
    <p:sldLayoutId id="2147483650" r:id="rId3"/>
    <p:sldLayoutId id="2147483661" r:id="rId4"/>
    <p:sldLayoutId id="2147483664" r:id="rId5"/>
  </p:sldLayoutIdLst>
  <p:hf hdr="0" ftr="0" dt="0"/>
  <p:txStyles>
    <p:titleStyle>
      <a:lvl1pPr algn="l" defTabSz="685800" rtl="0" eaLnBrk="1" latinLnBrk="0" hangingPunct="1">
        <a:lnSpc>
          <a:spcPct val="90000"/>
        </a:lnSpc>
        <a:spcBef>
          <a:spcPct val="0"/>
        </a:spcBef>
        <a:buNone/>
        <a:defRPr sz="1900" b="1" kern="1200">
          <a:solidFill>
            <a:schemeClr val="bg1"/>
          </a:solidFill>
          <a:latin typeface="+mn-lt"/>
          <a:ea typeface="Verdana" panose="020B0604030504040204" pitchFamily="34" charset="0"/>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900" kern="1200">
          <a:solidFill>
            <a:srgbClr val="153D6E"/>
          </a:solidFill>
          <a:latin typeface="+mn-lt"/>
          <a:ea typeface="Verdana" panose="020B0604030504040204" pitchFamily="34" charset="0"/>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750" kern="1200">
          <a:solidFill>
            <a:srgbClr val="153D6E"/>
          </a:solidFill>
          <a:latin typeface="+mn-lt"/>
          <a:ea typeface="Verdana" panose="020B0604030504040204" pitchFamily="34" charset="0"/>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unsplash.com/photos/G2QYE9czCEw?utm_source=unsplash&amp;utm_medium=referral&amp;utm_content=creditCopyText"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8.jpg"/><Relationship Id="rId4" Type="http://schemas.openxmlformats.org/officeDocument/2006/relationships/hyperlink" Target="https://unsplash.com/search/photos/trust?utm_source=unsplash&amp;utm_medium=referral&amp;utm_content=creditCopyText"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www.sei.cmu.edu/legal/permission/index.cfm"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first.org/education/csirt_service-framework_v1.1"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unsplash.com/photos/slbOcNlWNHA?utm_source=unsplash&amp;utm_medium=referral&amp;utm_content=creditCopyText"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0.jpg"/><Relationship Id="rId4" Type="http://schemas.openxmlformats.org/officeDocument/2006/relationships/hyperlink" Target="https://unsplash.com/search/photos/orchestra?utm_source=unsplash&amp;utm_medium=referral&amp;utm_content=creditCopyText"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unsplash.com/photos/HQzQB-dPpgo?utm_source=unsplash&amp;utm_medium=referral&amp;utm_content=creditCopyText"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1.jpg"/><Relationship Id="rId4" Type="http://schemas.openxmlformats.org/officeDocument/2006/relationships/hyperlink" Target="https://unsplash.com/search/photos/teamwork?utm_source=unsplash&amp;utm_medium=referral&amp;utm_content=creditCopyText" TargetMode="Externa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hyperlink" Target="https://unsplash.com/search/photos/pyramid?utm_source=unsplash&amp;utm_medium=referral&amp;utm_content=creditCopyText" TargetMode="External"/><Relationship Id="rId4" Type="http://schemas.openxmlformats.org/officeDocument/2006/relationships/hyperlink" Target="https://unsplash.com/photos/boyXZfqpwpU?utm_source=unsplash&amp;utm_medium=referral&amp;utm_content=creditCopyText"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resources.sei.cmu.edu/asset_files/WhitePaper/2002_019_001_53048.pdf"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www.first.org/education/csirt_service-framework_v1.1"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unsplash.com/photos/MsZqxEj0XV8?utm_source=unsplash&amp;utm_medium=referral&amp;utm_content=creditCopyText"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14.jpg"/><Relationship Id="rId4" Type="http://schemas.openxmlformats.org/officeDocument/2006/relationships/hyperlink" Target="https://unsplash.com/search/photos/firebrigade?utm_source=unsplash&amp;utm_medium=referral&amp;utm_content=creditCopyText"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www.first.org/education/PSIRT-maturity-document.pdf"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hyperlink" Target="https://www.trusted-introducer.org/Incident-Classification-Taxonomy.pdf" TargetMode="External"/><Relationship Id="rId7" Type="http://schemas.openxmlformats.org/officeDocument/2006/relationships/diagramQuickStyle" Target="../diagrams/quickStyle4.xml"/><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diagramLayout" Target="../diagrams/layout4.xml"/><Relationship Id="rId5" Type="http://schemas.openxmlformats.org/officeDocument/2006/relationships/diagramData" Target="../diagrams/data4.xml"/><Relationship Id="rId4" Type="http://schemas.openxmlformats.org/officeDocument/2006/relationships/hyperlink" Target="https://www.thecroforum.org/2016/06/20/concept-proposal-categorisation-methodology-for-cyber-risk/" TargetMode="External"/><Relationship Id="rId9" Type="http://schemas.microsoft.com/office/2007/relationships/diagramDrawing" Target="../diagrams/drawing4.xml"/></Relationships>
</file>

<file path=ppt/slides/_rels/slide34.xml.rels><?xml version="1.0" encoding="UTF-8" standalone="yes"?>
<Relationships xmlns="http://schemas.openxmlformats.org/package/2006/relationships"><Relationship Id="rId8" Type="http://schemas.openxmlformats.org/officeDocument/2006/relationships/image" Target="../media/image20.tiff"/><Relationship Id="rId3" Type="http://schemas.openxmlformats.org/officeDocument/2006/relationships/image" Target="../media/image15.tiff"/><Relationship Id="rId7" Type="http://schemas.openxmlformats.org/officeDocument/2006/relationships/image" Target="../media/image19.jpg"/><Relationship Id="rId12" Type="http://schemas.openxmlformats.org/officeDocument/2006/relationships/image" Target="../media/image24.tiff"/><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image" Target="../media/image18.png"/><Relationship Id="rId11" Type="http://schemas.openxmlformats.org/officeDocument/2006/relationships/image" Target="../media/image23.tiff"/><Relationship Id="rId5" Type="http://schemas.openxmlformats.org/officeDocument/2006/relationships/image" Target="../media/image17.jpg"/><Relationship Id="rId10" Type="http://schemas.openxmlformats.org/officeDocument/2006/relationships/image" Target="../media/image22.tiff"/><Relationship Id="rId4" Type="http://schemas.openxmlformats.org/officeDocument/2006/relationships/image" Target="../media/image16.jpeg"/><Relationship Id="rId9" Type="http://schemas.openxmlformats.org/officeDocument/2006/relationships/image" Target="../media/image21.tiff"/></Relationships>
</file>

<file path=ppt/slides/_rels/slide35.xml.rels><?xml version="1.0" encoding="UTF-8" standalone="yes"?>
<Relationships xmlns="http://schemas.openxmlformats.org/package/2006/relationships"><Relationship Id="rId3" Type="http://schemas.openxmlformats.org/officeDocument/2006/relationships/hyperlink" Target="http://www.cert.org/archive/pdf/csirt-handbook.pdf"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hyperlink" Target="https://www.ncsc.nl/english/organisation/about-the-ncsc/operational-framework.html" TargetMode="Externa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3.xml"/><Relationship Id="rId1" Type="http://schemas.openxmlformats.org/officeDocument/2006/relationships/slideLayout" Target="../slideLayouts/slideLayout5.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hyperlink" Target="https://unsplash.com/photos/UTO8escGF3M?utm_source=unsplash&amp;utm_medium=referral&amp;utm_content=creditCopyText" TargetMode="External"/><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25.jpg"/><Relationship Id="rId4" Type="http://schemas.openxmlformats.org/officeDocument/2006/relationships/hyperlink" Target="https://unsplash.com/search/photos/safety?utm_source=unsplash&amp;utm_medium=referral&amp;utm_content=creditCopyText"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hyperlink" Target="https://www.trusted-introducer.org/TI-CCoP.pdf"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hyperlink" Target="https://www.first.org/tlp/" TargetMode="Externa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hyperlink" Target="https://unsplash.com/search/photos/training?utm_source=unsplash&amp;utm_medium=referral&amp;utm_content=creditCopyText" TargetMode="External"/><Relationship Id="rId2" Type="http://schemas.openxmlformats.org/officeDocument/2006/relationships/hyperlink" Target="https://unsplash.com/photos/qyRqnkqtSP8?utm_source=unsplash&amp;utm_medium=referral&amp;utm_content=creditCopyText" TargetMode="External"/><Relationship Id="rId1" Type="http://schemas.openxmlformats.org/officeDocument/2006/relationships/slideLayout" Target="../slideLayouts/slideLayout3.xml"/><Relationship Id="rId4" Type="http://schemas.openxmlformats.org/officeDocument/2006/relationships/image" Target="../media/image26.jpg"/></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40.xml"/><Relationship Id="rId1" Type="http://schemas.openxmlformats.org/officeDocument/2006/relationships/slideLayout" Target="../slideLayouts/slideLayout5.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46.xml.rels><?xml version="1.0" encoding="UTF-8" standalone="yes"?>
<Relationships xmlns="http://schemas.openxmlformats.org/package/2006/relationships"><Relationship Id="rId3" Type="http://schemas.openxmlformats.org/officeDocument/2006/relationships/hyperlink" Target="https://unsplash.com/photos/r-enAOPw8Rs?utm_source=unsplash&amp;utm_medium=referral&amp;utm_content=creditCopyText" TargetMode="External"/><Relationship Id="rId2" Type="http://schemas.openxmlformats.org/officeDocument/2006/relationships/notesSlide" Target="../notesSlides/notesSlide41.xml"/><Relationship Id="rId1" Type="http://schemas.openxmlformats.org/officeDocument/2006/relationships/slideLayout" Target="../slideLayouts/slideLayout3.xml"/><Relationship Id="rId5" Type="http://schemas.openxmlformats.org/officeDocument/2006/relationships/image" Target="../media/image27.jpeg"/><Relationship Id="rId4" Type="http://schemas.openxmlformats.org/officeDocument/2006/relationships/hyperlink" Target="https://unsplash.com/search/photos/communication?utm_source=unsplash&amp;utm_medium=referral&amp;utm_content=creditCopyText" TargetMode="Externa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hyperlink" Target="http://www.first.org/" TargetMode="Externa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unsplash.com/photos/zs4Pahjo5ww?utm_source=unsplash&amp;utm_medium=referral&amp;utm_content=creditCopyText"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5.jpg"/><Relationship Id="rId4" Type="http://schemas.openxmlformats.org/officeDocument/2006/relationships/hyperlink" Target="https://unsplash.com/search/photos/training?utm_source=unsplash&amp;utm_medium=referral&amp;utm_content=creditCopyText" TargetMode="External"/></Relationships>
</file>

<file path=ppt/slides/_rels/slide50.xml.rels><?xml version="1.0" encoding="UTF-8" standalone="yes"?>
<Relationships xmlns="http://schemas.openxmlformats.org/package/2006/relationships"><Relationship Id="rId3" Type="http://schemas.openxmlformats.org/officeDocument/2006/relationships/hyperlink" Target="https://www.ncsc.nl/english/current-topics/Cyber+Security+Assessment+Netherlands" TargetMode="External"/><Relationship Id="rId2" Type="http://schemas.openxmlformats.org/officeDocument/2006/relationships/notesSlide" Target="../notesSlides/notesSlide44.xml"/><Relationship Id="rId1" Type="http://schemas.openxmlformats.org/officeDocument/2006/relationships/slideLayout" Target="../slideLayouts/slideLayout3.xml"/><Relationship Id="rId6" Type="http://schemas.openxmlformats.org/officeDocument/2006/relationships/hyperlink" Target="https://www.tripwire.com/state-of-security/security-data-protection/insider-threats-main-security-threat-2017/" TargetMode="External"/><Relationship Id="rId5" Type="http://schemas.openxmlformats.org/officeDocument/2006/relationships/hyperlink" Target="https://www.forbes.com/sites/stevemorgan/2016/01/17/cyber-crime-costs-projected-to-reach-2-trillion-by-2019/#6b99128b3a91" TargetMode="External"/><Relationship Id="rId4" Type="http://schemas.openxmlformats.org/officeDocument/2006/relationships/hyperlink" Target="https://www.mcafee.com/enterprise/en-us/assets/reports/restricted/rp-economic-impact-cybercrime.pdf" TargetMode="External"/></Relationships>
</file>

<file path=ppt/slides/_rels/slide51.xml.rels><?xml version="1.0" encoding="UTF-8" standalone="yes"?>
<Relationships xmlns="http://schemas.openxmlformats.org/package/2006/relationships"><Relationship Id="rId8" Type="http://schemas.openxmlformats.org/officeDocument/2006/relationships/hyperlink" Target="https://resources.sei.cmu.edu/asset_files/WhitePaper/2002_019_001_53048.pdf" TargetMode="External"/><Relationship Id="rId3" Type="http://schemas.openxmlformats.org/officeDocument/2006/relationships/hyperlink" Target="https://www.ietf.org/rfc/rfc2350.txt" TargetMode="External"/><Relationship Id="rId7" Type="http://schemas.openxmlformats.org/officeDocument/2006/relationships/hyperlink" Target="https://resources.sei.cmu.edu/asset_files/Handbook/2003_002_001_14102.pdf" TargetMode="External"/><Relationship Id="rId2" Type="http://schemas.openxmlformats.org/officeDocument/2006/relationships/hyperlink" Target="https://www.trusted-introducer.org/SIM3-Reference-Model.pdf" TargetMode="External"/><Relationship Id="rId1" Type="http://schemas.openxmlformats.org/officeDocument/2006/relationships/slideLayout" Target="../slideLayouts/slideLayout3.xml"/><Relationship Id="rId6" Type="http://schemas.openxmlformats.org/officeDocument/2006/relationships/hyperlink" Target="https://www.sei.cmu.edu/education-outreach/license-sei-materials/authorization-to-use-cert-mark/" TargetMode="External"/><Relationship Id="rId5" Type="http://schemas.openxmlformats.org/officeDocument/2006/relationships/hyperlink" Target="https://www.trusted-introducer.org/invitation-package.pdf" TargetMode="External"/><Relationship Id="rId4" Type="http://schemas.openxmlformats.org/officeDocument/2006/relationships/hyperlink" Target="https://www.enisa.europa.eu/topics/csirts-in-europe/csirt-capabilities/csirt-maturity/csirt-maturity-self-assessment-survey"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www.enisa.europa.eu/publications/reference-incident-classification-taxonomy" TargetMode="External"/><Relationship Id="rId2" Type="http://schemas.openxmlformats.org/officeDocument/2006/relationships/hyperlink" Target="https://www.first.org/education/csirt_service-framework_v1.1" TargetMode="Externa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unsplash.com/photos/p3-wctBKKkw?utm_source=unsplash&amp;utm_medium=referral&amp;utm_content=creditCopyText"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6.jpg"/><Relationship Id="rId4" Type="http://schemas.openxmlformats.org/officeDocument/2006/relationships/hyperlink" Target="https://unsplash.com/search/photos/armour?utm_source=unsplash&amp;utm_medium=referral&amp;utm_content=creditCopyText"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hyperlink" Target="https://unsplash.com/search/photos/teamwork?utm_source=unsplash&amp;utm_medium=referral&amp;utm_content=creditCopyText" TargetMode="External"/><Relationship Id="rId4" Type="http://schemas.openxmlformats.org/officeDocument/2006/relationships/hyperlink" Target="https://unsplash.com/photos/Ev1XqeVL2wI?utm_source=unsplash&amp;utm_medium=referral&amp;utm_content=creditCopyTex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27A4008-B18E-A145-9DBC-F790825D8D10}"/>
              </a:ext>
            </a:extLst>
          </p:cNvPr>
          <p:cNvSpPr>
            <a:spLocks noGrp="1"/>
          </p:cNvSpPr>
          <p:nvPr>
            <p:ph type="body" sz="quarter" idx="11"/>
          </p:nvPr>
        </p:nvSpPr>
        <p:spPr/>
        <p:txBody>
          <a:bodyPr/>
          <a:lstStyle/>
          <a:p>
            <a:r>
              <a:rPr lang="en-GB" dirty="0"/>
              <a:t>Your trainer: </a:t>
            </a:r>
            <a:r>
              <a:rPr lang="en-GB" dirty="0" err="1"/>
              <a:t>firstname</a:t>
            </a:r>
            <a:r>
              <a:rPr lang="en-GB" dirty="0"/>
              <a:t> </a:t>
            </a:r>
            <a:r>
              <a:rPr lang="en-GB" dirty="0" err="1"/>
              <a:t>lastname</a:t>
            </a:r>
            <a:endParaRPr lang="en-GB" dirty="0"/>
          </a:p>
        </p:txBody>
      </p:sp>
      <p:sp>
        <p:nvSpPr>
          <p:cNvPr id="3" name="Text Placeholder 2">
            <a:extLst>
              <a:ext uri="{FF2B5EF4-FFF2-40B4-BE49-F238E27FC236}">
                <a16:creationId xmlns:a16="http://schemas.microsoft.com/office/drawing/2014/main" id="{C4EDBC34-2C42-7D42-98D2-9F7729C3A27D}"/>
              </a:ext>
            </a:extLst>
          </p:cNvPr>
          <p:cNvSpPr>
            <a:spLocks noGrp="1"/>
          </p:cNvSpPr>
          <p:nvPr>
            <p:ph type="body" sz="quarter" idx="17"/>
          </p:nvPr>
        </p:nvSpPr>
        <p:spPr/>
        <p:txBody>
          <a:bodyPr/>
          <a:lstStyle/>
          <a:p>
            <a:r>
              <a:rPr lang="en-GB" dirty="0"/>
              <a:t>Organisational Module</a:t>
            </a:r>
          </a:p>
        </p:txBody>
      </p:sp>
      <p:sp>
        <p:nvSpPr>
          <p:cNvPr id="4" name="Text Placeholder 3">
            <a:extLst>
              <a:ext uri="{FF2B5EF4-FFF2-40B4-BE49-F238E27FC236}">
                <a16:creationId xmlns:a16="http://schemas.microsoft.com/office/drawing/2014/main" id="{40ECF1E6-EF44-314D-9C98-9CF67A96627F}"/>
              </a:ext>
            </a:extLst>
          </p:cNvPr>
          <p:cNvSpPr>
            <a:spLocks noGrp="1"/>
          </p:cNvSpPr>
          <p:nvPr>
            <p:ph type="body" sz="quarter" idx="14"/>
          </p:nvPr>
        </p:nvSpPr>
        <p:spPr/>
        <p:txBody>
          <a:bodyPr/>
          <a:lstStyle/>
          <a:p>
            <a:r>
              <a:rPr lang="en-GB" dirty="0"/>
              <a:t>TRANSITS I</a:t>
            </a:r>
          </a:p>
        </p:txBody>
      </p:sp>
      <p:sp>
        <p:nvSpPr>
          <p:cNvPr id="5" name="Text Placeholder 4">
            <a:extLst>
              <a:ext uri="{FF2B5EF4-FFF2-40B4-BE49-F238E27FC236}">
                <a16:creationId xmlns:a16="http://schemas.microsoft.com/office/drawing/2014/main" id="{2108DCEA-A924-C44C-AC90-F10EDA68562D}"/>
              </a:ext>
            </a:extLst>
          </p:cNvPr>
          <p:cNvSpPr>
            <a:spLocks noGrp="1"/>
          </p:cNvSpPr>
          <p:nvPr>
            <p:ph type="body" sz="quarter" idx="12"/>
          </p:nvPr>
        </p:nvSpPr>
        <p:spPr/>
        <p:txBody>
          <a:bodyPr/>
          <a:lstStyle/>
          <a:p>
            <a:r>
              <a:rPr lang="en-GB" dirty="0"/>
              <a:t>Location </a:t>
            </a:r>
            <a:r>
              <a:rPr lang="en-GB" dirty="0" err="1"/>
              <a:t>cityname</a:t>
            </a:r>
            <a:r>
              <a:rPr lang="en-GB" dirty="0"/>
              <a:t>, country</a:t>
            </a:r>
          </a:p>
        </p:txBody>
      </p:sp>
      <p:sp>
        <p:nvSpPr>
          <p:cNvPr id="6" name="Text Placeholder 5">
            <a:extLst>
              <a:ext uri="{FF2B5EF4-FFF2-40B4-BE49-F238E27FC236}">
                <a16:creationId xmlns:a16="http://schemas.microsoft.com/office/drawing/2014/main" id="{21DC4AC0-E331-8D48-A5B3-EA8D7AD3307F}"/>
              </a:ext>
            </a:extLst>
          </p:cNvPr>
          <p:cNvSpPr>
            <a:spLocks noGrp="1"/>
          </p:cNvSpPr>
          <p:nvPr>
            <p:ph type="body" sz="quarter" idx="18"/>
          </p:nvPr>
        </p:nvSpPr>
        <p:spPr/>
        <p:txBody>
          <a:bodyPr/>
          <a:lstStyle/>
          <a:p>
            <a:r>
              <a:rPr lang="en-GB" dirty="0"/>
              <a:t>Date </a:t>
            </a:r>
            <a:r>
              <a:rPr lang="en-GB" dirty="0" err="1"/>
              <a:t>dd</a:t>
            </a:r>
            <a:r>
              <a:rPr lang="en-GB" dirty="0"/>
              <a:t> mon year</a:t>
            </a:r>
          </a:p>
        </p:txBody>
      </p:sp>
    </p:spTree>
    <p:extLst>
      <p:ext uri="{BB962C8B-B14F-4D97-AF65-F5344CB8AC3E}">
        <p14:creationId xmlns:p14="http://schemas.microsoft.com/office/powerpoint/2010/main" val="24880785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r>
              <a:rPr lang="en-GB" dirty="0"/>
              <a:t>Key references and other starting points</a:t>
            </a:r>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Starting Points</a:t>
            </a:r>
          </a:p>
        </p:txBody>
      </p:sp>
    </p:spTree>
    <p:extLst>
      <p:ext uri="{BB962C8B-B14F-4D97-AF65-F5344CB8AC3E}">
        <p14:creationId xmlns:p14="http://schemas.microsoft.com/office/powerpoint/2010/main" val="3813959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350201" y="1149765"/>
            <a:ext cx="8439238" cy="3489722"/>
          </a:xfrm>
        </p:spPr>
        <p:txBody>
          <a:bodyPr>
            <a:normAutofit/>
          </a:bodyPr>
          <a:lstStyle/>
          <a:p>
            <a:pPr marL="0" indent="0">
              <a:buNone/>
            </a:pPr>
            <a:r>
              <a:rPr lang="en-GB" dirty="0"/>
              <a:t>The CSIRT work is a many faceted and challenging craft</a:t>
            </a:r>
            <a:br>
              <a:rPr lang="en-GB" dirty="0"/>
            </a:br>
            <a:endParaRPr lang="en-GB" dirty="0"/>
          </a:p>
          <a:p>
            <a:pPr marL="0" indent="0">
              <a:buNone/>
            </a:pPr>
            <a:r>
              <a:rPr lang="en-GB" dirty="0"/>
              <a:t>CSIRT members need :</a:t>
            </a:r>
          </a:p>
          <a:p>
            <a:pPr marL="457200" indent="-457200">
              <a:buFont typeface="+mj-lt"/>
              <a:buAutoNum type="arabicPeriod"/>
            </a:pPr>
            <a:r>
              <a:rPr lang="en-GB" dirty="0"/>
              <a:t>Communication skills</a:t>
            </a:r>
          </a:p>
          <a:p>
            <a:pPr marL="457200" indent="-457200">
              <a:buFont typeface="+mj-lt"/>
              <a:buAutoNum type="arabicPeriod"/>
            </a:pPr>
            <a:r>
              <a:rPr lang="en-GB" dirty="0"/>
              <a:t>Technical skills and experience</a:t>
            </a:r>
          </a:p>
          <a:p>
            <a:pPr marL="457200" indent="-457200">
              <a:buFont typeface="+mj-lt"/>
              <a:buAutoNum type="arabicPeriod"/>
            </a:pPr>
            <a:r>
              <a:rPr lang="en-GB" dirty="0"/>
              <a:t>Trust building skills </a:t>
            </a:r>
            <a:r>
              <a:rPr lang="en-GB" dirty="0">
                <a:sym typeface="Wingdings" pitchFamily="2" charset="2"/>
              </a:rPr>
              <a:t> human networks</a:t>
            </a:r>
            <a:endParaRPr lang="en-GB" dirty="0"/>
          </a:p>
          <a:p>
            <a:pPr marL="457200" indent="-457200">
              <a:buFont typeface="+mj-lt"/>
              <a:buAutoNum type="arabicPeriod"/>
            </a:pPr>
            <a:r>
              <a:rPr lang="en-GB" dirty="0"/>
              <a:t>Common sense</a:t>
            </a:r>
          </a:p>
          <a:p>
            <a:pPr marL="457200" indent="-457200">
              <a:buFont typeface="+mj-lt"/>
              <a:buAutoNum type="arabicPeriod"/>
            </a:pPr>
            <a:r>
              <a:rPr lang="en-GB" dirty="0"/>
              <a:t>Creativity, thinking outside the box</a:t>
            </a:r>
          </a:p>
          <a:p>
            <a:pPr marL="457200" indent="-457200">
              <a:buFont typeface="+mj-lt"/>
              <a:buAutoNum type="arabicPeriod"/>
            </a:pPr>
            <a:r>
              <a:rPr lang="en-GB" dirty="0"/>
              <a:t>At times: stamina</a:t>
            </a:r>
          </a:p>
          <a:p>
            <a:pPr marL="0" indent="0">
              <a:buNone/>
            </a:pPr>
            <a:endParaRPr lang="en-GB" dirty="0"/>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11</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Starting point #1 :  generic</a:t>
            </a:r>
          </a:p>
        </p:txBody>
      </p:sp>
      <p:sp>
        <p:nvSpPr>
          <p:cNvPr id="5" name="TextBox 4">
            <a:extLst>
              <a:ext uri="{FF2B5EF4-FFF2-40B4-BE49-F238E27FC236}">
                <a16:creationId xmlns:a16="http://schemas.microsoft.com/office/drawing/2014/main" id="{4784250D-B475-CA4A-885A-4515B355AE62}"/>
              </a:ext>
            </a:extLst>
          </p:cNvPr>
          <p:cNvSpPr txBox="1"/>
          <p:nvPr/>
        </p:nvSpPr>
        <p:spPr>
          <a:xfrm>
            <a:off x="6059568" y="4840790"/>
            <a:ext cx="2515560" cy="276999"/>
          </a:xfrm>
          <a:prstGeom prst="rect">
            <a:avLst/>
          </a:prstGeom>
          <a:noFill/>
        </p:spPr>
        <p:txBody>
          <a:bodyPr wrap="none" rtlCol="0">
            <a:spAutoFit/>
          </a:bodyPr>
          <a:lstStyle/>
          <a:p>
            <a:pPr algn="ctr"/>
            <a:r>
              <a:rPr lang="en-IE" sz="1200" dirty="0"/>
              <a:t>Photo by </a:t>
            </a:r>
            <a:r>
              <a:rPr lang="en-IE" sz="1200" dirty="0">
                <a:hlinkClick r:id="rId3"/>
              </a:rPr>
              <a:t>roya ann miller</a:t>
            </a:r>
            <a:r>
              <a:rPr lang="en-IE" sz="1200" dirty="0"/>
              <a:t> on </a:t>
            </a:r>
            <a:r>
              <a:rPr lang="en-IE" sz="1200" dirty="0">
                <a:hlinkClick r:id="rId4"/>
              </a:rPr>
              <a:t>Unsplash</a:t>
            </a:r>
            <a:endParaRPr lang="en-GB" sz="1050" dirty="0"/>
          </a:p>
        </p:txBody>
      </p:sp>
      <p:pic>
        <p:nvPicPr>
          <p:cNvPr id="7" name="Picture 6">
            <a:extLst>
              <a:ext uri="{FF2B5EF4-FFF2-40B4-BE49-F238E27FC236}">
                <a16:creationId xmlns:a16="http://schemas.microsoft.com/office/drawing/2014/main" id="{A5F71E2D-8378-174A-8E8B-F9490245635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72184" y="1028691"/>
            <a:ext cx="2474364" cy="3711965"/>
          </a:xfrm>
          <a:prstGeom prst="rect">
            <a:avLst/>
          </a:prstGeom>
        </p:spPr>
      </p:pic>
    </p:spTree>
    <p:extLst>
      <p:ext uri="{BB962C8B-B14F-4D97-AF65-F5344CB8AC3E}">
        <p14:creationId xmlns:p14="http://schemas.microsoft.com/office/powerpoint/2010/main" val="1738945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350201" y="1149765"/>
            <a:ext cx="8439238" cy="3489722"/>
          </a:xfrm>
        </p:spPr>
        <p:txBody>
          <a:bodyPr>
            <a:normAutofit/>
          </a:bodyPr>
          <a:lstStyle/>
          <a:p>
            <a:pPr marL="0" indent="0">
              <a:buNone/>
            </a:pPr>
            <a:r>
              <a:rPr lang="en-GB" dirty="0"/>
              <a:t>CERT : Computer Emergency Response Team</a:t>
            </a:r>
          </a:p>
          <a:p>
            <a:pPr lvl="1"/>
            <a:r>
              <a:rPr lang="en-GB" dirty="0"/>
              <a:t>Origin 1988, later trademarked</a:t>
            </a:r>
          </a:p>
          <a:p>
            <a:pPr lvl="1"/>
            <a:r>
              <a:rPr lang="en-GB" dirty="0"/>
              <a:t>CERT Coordination </a:t>
            </a:r>
            <a:r>
              <a:rPr lang="en-GB" dirty="0" err="1"/>
              <a:t>Center</a:t>
            </a:r>
            <a:r>
              <a:rPr lang="en-GB" dirty="0"/>
              <a:t> (CERT/CC)</a:t>
            </a:r>
          </a:p>
          <a:p>
            <a:pPr lvl="1"/>
            <a:r>
              <a:rPr lang="en-GB" dirty="0"/>
              <a:t>Permission to use : </a:t>
            </a:r>
            <a:r>
              <a:rPr lang="en-GB" dirty="0">
                <a:hlinkClick r:id="rId3"/>
              </a:rPr>
              <a:t>http://www.sei.cmu.edu/legal/permission/index.cfm</a:t>
            </a:r>
            <a:r>
              <a:rPr lang="en-GB" dirty="0"/>
              <a:t> </a:t>
            </a:r>
          </a:p>
          <a:p>
            <a:pPr marL="0" indent="0">
              <a:buNone/>
            </a:pPr>
            <a:r>
              <a:rPr lang="en-GB" dirty="0"/>
              <a:t>CSIRT : Computer Security Incident Response Team</a:t>
            </a:r>
          </a:p>
          <a:p>
            <a:pPr lvl="1"/>
            <a:r>
              <a:rPr lang="en-GB" dirty="0"/>
              <a:t>Origin 1998 : http://</a:t>
            </a:r>
            <a:r>
              <a:rPr lang="en-GB" dirty="0" err="1"/>
              <a:t>www.cert.org</a:t>
            </a:r>
            <a:r>
              <a:rPr lang="en-GB" dirty="0"/>
              <a:t>/archive/pdf/</a:t>
            </a:r>
            <a:r>
              <a:rPr lang="en-GB" dirty="0" err="1"/>
              <a:t>csirt-handbook.pdf</a:t>
            </a:r>
            <a:r>
              <a:rPr lang="en-GB" dirty="0"/>
              <a:t> </a:t>
            </a:r>
          </a:p>
          <a:p>
            <a:pPr lvl="1"/>
            <a:r>
              <a:rPr lang="en-GB" dirty="0"/>
              <a:t>Free to use !</a:t>
            </a:r>
          </a:p>
          <a:p>
            <a:pPr marL="0" indent="0">
              <a:buNone/>
            </a:pPr>
            <a:r>
              <a:rPr lang="en-GB" dirty="0"/>
              <a:t>IHT, SIRT, CIRT, IHC, SOC (a story in itself), etc. etc. </a:t>
            </a:r>
          </a:p>
          <a:p>
            <a:pPr marL="0" indent="0">
              <a:buNone/>
            </a:pPr>
            <a:endParaRPr lang="en-GB" dirty="0"/>
          </a:p>
          <a:p>
            <a:pPr marL="0" indent="0">
              <a:buNone/>
            </a:pPr>
            <a:r>
              <a:rPr lang="en-GB" b="1" dirty="0">
                <a:solidFill>
                  <a:srgbClr val="FF0000"/>
                </a:solidFill>
              </a:rPr>
              <a:t>What’s in a name – you must have this capability !</a:t>
            </a:r>
          </a:p>
          <a:p>
            <a:pPr marL="0" indent="0">
              <a:buNone/>
            </a:pPr>
            <a:endParaRPr lang="en-GB" dirty="0"/>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12</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Starting point #2 :  terminology</a:t>
            </a:r>
          </a:p>
        </p:txBody>
      </p:sp>
    </p:spTree>
    <p:extLst>
      <p:ext uri="{BB962C8B-B14F-4D97-AF65-F5344CB8AC3E}">
        <p14:creationId xmlns:p14="http://schemas.microsoft.com/office/powerpoint/2010/main" val="22616382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364489" y="1149765"/>
            <a:ext cx="3821749" cy="3659768"/>
          </a:xfrm>
        </p:spPr>
        <p:txBody>
          <a:bodyPr>
            <a:normAutofit fontScale="92500" lnSpcReduction="10000"/>
          </a:bodyPr>
          <a:lstStyle/>
          <a:p>
            <a:pPr marL="0" indent="0">
              <a:buNone/>
            </a:pPr>
            <a:r>
              <a:rPr lang="en-GB" dirty="0"/>
              <a:t>SIM3 = Security Incident Management Maturity Model</a:t>
            </a:r>
          </a:p>
          <a:p>
            <a:r>
              <a:rPr lang="en-GB" dirty="0"/>
              <a:t>For (self) assessment, </a:t>
            </a:r>
          </a:p>
          <a:p>
            <a:r>
              <a:rPr lang="en-GB" dirty="0"/>
              <a:t>membership criteria &amp; </a:t>
            </a:r>
          </a:p>
          <a:p>
            <a:r>
              <a:rPr lang="en-GB" dirty="0"/>
              <a:t>certification purposes</a:t>
            </a:r>
          </a:p>
          <a:p>
            <a:pPr marL="0" indent="0">
              <a:buNone/>
            </a:pPr>
            <a:endParaRPr lang="en-GB" sz="1000" dirty="0"/>
          </a:p>
          <a:p>
            <a:pPr marL="0" indent="0">
              <a:buNone/>
            </a:pPr>
            <a:r>
              <a:rPr lang="en-GB" dirty="0"/>
              <a:t>44 parameters in 4 categories</a:t>
            </a:r>
          </a:p>
          <a:p>
            <a:r>
              <a:rPr lang="en-GB" dirty="0"/>
              <a:t>O – Organisation : 10 (O-6 “intentionally blank”) </a:t>
            </a:r>
          </a:p>
          <a:p>
            <a:r>
              <a:rPr lang="en-GB" dirty="0"/>
              <a:t>H – Human Aspects : 7</a:t>
            </a:r>
          </a:p>
          <a:p>
            <a:r>
              <a:rPr lang="en-GB" dirty="0"/>
              <a:t>T – Tools : 10</a:t>
            </a:r>
          </a:p>
          <a:p>
            <a:r>
              <a:rPr lang="en-GB" dirty="0"/>
              <a:t>P – Processes : 17</a:t>
            </a:r>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13</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Starting point #3 : SIM3 </a:t>
            </a:r>
          </a:p>
        </p:txBody>
      </p:sp>
      <p:graphicFrame>
        <p:nvGraphicFramePr>
          <p:cNvPr id="6" name="Content Placeholder 4">
            <a:extLst>
              <a:ext uri="{FF2B5EF4-FFF2-40B4-BE49-F238E27FC236}">
                <a16:creationId xmlns:a16="http://schemas.microsoft.com/office/drawing/2014/main" id="{2F5CADB9-5505-024D-8A5F-25BAAEAF606E}"/>
              </a:ext>
            </a:extLst>
          </p:cNvPr>
          <p:cNvGraphicFramePr>
            <a:graphicFrameLocks/>
          </p:cNvGraphicFramePr>
          <p:nvPr>
            <p:extLst>
              <p:ext uri="{D42A27DB-BD31-4B8C-83A1-F6EECF244321}">
                <p14:modId xmlns:p14="http://schemas.microsoft.com/office/powerpoint/2010/main" val="610427123"/>
              </p:ext>
            </p:extLst>
          </p:nvPr>
        </p:nvGraphicFramePr>
        <p:xfrm>
          <a:off x="1571625" y="1149765"/>
          <a:ext cx="9244011" cy="34238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344208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350201" y="1149765"/>
            <a:ext cx="3837751" cy="3489722"/>
          </a:xfrm>
        </p:spPr>
        <p:txBody>
          <a:bodyPr>
            <a:normAutofit/>
          </a:bodyPr>
          <a:lstStyle/>
          <a:p>
            <a:pPr marL="0" indent="0">
              <a:buNone/>
            </a:pPr>
            <a:r>
              <a:rPr lang="en-GB" sz="2000" dirty="0"/>
              <a:t>Each parameter can score :</a:t>
            </a:r>
          </a:p>
          <a:p>
            <a:pPr marL="0" indent="0">
              <a:buNone/>
            </a:pPr>
            <a:r>
              <a:rPr lang="en-GB" sz="1800" dirty="0"/>
              <a:t>0 = not available / undefined / unaware </a:t>
            </a:r>
          </a:p>
          <a:p>
            <a:pPr marL="0" indent="0">
              <a:buNone/>
            </a:pPr>
            <a:r>
              <a:rPr lang="en-GB" sz="1800" dirty="0"/>
              <a:t>1 = implicit : “between the ears only”</a:t>
            </a:r>
          </a:p>
          <a:p>
            <a:pPr marL="0" indent="0">
              <a:buNone/>
            </a:pPr>
            <a:r>
              <a:rPr lang="en-GB" sz="1800" dirty="0"/>
              <a:t>2 = written down but not formalised</a:t>
            </a:r>
          </a:p>
          <a:p>
            <a:pPr marL="0" indent="0">
              <a:buNone/>
            </a:pPr>
            <a:r>
              <a:rPr lang="en-GB" sz="1800" dirty="0"/>
              <a:t>3 = like 2 but approved by CSIRT head : “rubberstamped” (or published)</a:t>
            </a:r>
          </a:p>
          <a:p>
            <a:pPr marL="0" indent="0">
              <a:buNone/>
            </a:pPr>
            <a:r>
              <a:rPr lang="en-GB" sz="1800" dirty="0"/>
              <a:t>4 = like 3 but actively assessed or audited on authority of governance levels above the CSIRT management on a regular basis</a:t>
            </a:r>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14</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SIM3 Scores</a:t>
            </a:r>
          </a:p>
        </p:txBody>
      </p:sp>
      <p:pic>
        <p:nvPicPr>
          <p:cNvPr id="5" name="Picture 4">
            <a:extLst>
              <a:ext uri="{FF2B5EF4-FFF2-40B4-BE49-F238E27FC236}">
                <a16:creationId xmlns:a16="http://schemas.microsoft.com/office/drawing/2014/main" id="{8F598855-DDEF-AC43-9573-FEE3C6E885D7}"/>
              </a:ext>
            </a:extLst>
          </p:cNvPr>
          <p:cNvPicPr>
            <a:picLocks noChangeAspect="1"/>
          </p:cNvPicPr>
          <p:nvPr/>
        </p:nvPicPr>
        <p:blipFill>
          <a:blip r:embed="rId2"/>
          <a:stretch>
            <a:fillRect/>
          </a:stretch>
        </p:blipFill>
        <p:spPr>
          <a:xfrm>
            <a:off x="4224528" y="954553"/>
            <a:ext cx="5522976" cy="4169719"/>
          </a:xfrm>
          <a:prstGeom prst="rect">
            <a:avLst/>
          </a:prstGeom>
        </p:spPr>
      </p:pic>
      <p:sp>
        <p:nvSpPr>
          <p:cNvPr id="7" name="Rectangle 6">
            <a:extLst>
              <a:ext uri="{FF2B5EF4-FFF2-40B4-BE49-F238E27FC236}">
                <a16:creationId xmlns:a16="http://schemas.microsoft.com/office/drawing/2014/main" id="{97CD5138-4B65-1944-935B-2A09597D7BBF}"/>
              </a:ext>
            </a:extLst>
          </p:cNvPr>
          <p:cNvSpPr/>
          <p:nvPr/>
        </p:nvSpPr>
        <p:spPr>
          <a:xfrm>
            <a:off x="4365320" y="4827631"/>
            <a:ext cx="1565621" cy="276999"/>
          </a:xfrm>
          <a:prstGeom prst="rect">
            <a:avLst/>
          </a:prstGeom>
        </p:spPr>
        <p:txBody>
          <a:bodyPr wrap="none">
            <a:spAutoFit/>
          </a:bodyPr>
          <a:lstStyle/>
          <a:p>
            <a:pPr algn="ctr"/>
            <a:r>
              <a:rPr lang="en-IE" sz="1200" dirty="0"/>
              <a:t>Diagram courtesy OCF</a:t>
            </a:r>
            <a:endParaRPr lang="en-GB" sz="1050" dirty="0"/>
          </a:p>
        </p:txBody>
      </p:sp>
    </p:spTree>
    <p:extLst>
      <p:ext uri="{BB962C8B-B14F-4D97-AF65-F5344CB8AC3E}">
        <p14:creationId xmlns:p14="http://schemas.microsoft.com/office/powerpoint/2010/main" val="6893506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350201" y="1149765"/>
            <a:ext cx="8439238" cy="3659768"/>
          </a:xfrm>
        </p:spPr>
        <p:txBody>
          <a:bodyPr>
            <a:normAutofit/>
          </a:bodyPr>
          <a:lstStyle/>
          <a:p>
            <a:pPr marL="0" indent="0">
              <a:buNone/>
            </a:pPr>
            <a:r>
              <a:rPr lang="en-GB" dirty="0"/>
              <a:t>FIRST CSIRT Services Framework</a:t>
            </a:r>
          </a:p>
          <a:p>
            <a:pPr lvl="1"/>
            <a:r>
              <a:rPr lang="en-GB" dirty="0">
                <a:hlinkClick r:id="rId3"/>
              </a:rPr>
              <a:t>https://www.first.org/education/csirt_service-framework_v1.1</a:t>
            </a:r>
            <a:r>
              <a:rPr lang="en-GB" dirty="0"/>
              <a:t>  </a:t>
            </a:r>
            <a:endParaRPr lang="en-GB" sz="2000" dirty="0"/>
          </a:p>
          <a:p>
            <a:pPr marL="0" indent="0">
              <a:buNone/>
            </a:pPr>
            <a:r>
              <a:rPr lang="en-GB" dirty="0"/>
              <a:t>FIRST PSIRT Services Framework </a:t>
            </a:r>
          </a:p>
          <a:p>
            <a:pPr lvl="1"/>
            <a:r>
              <a:rPr lang="en-GB" dirty="0"/>
              <a:t>ditto for product security teams (PSIRTs) – to be published</a:t>
            </a:r>
          </a:p>
          <a:p>
            <a:pPr marL="0" indent="0">
              <a:buNone/>
            </a:pPr>
            <a:r>
              <a:rPr lang="en-GB" dirty="0"/>
              <a:t>These frameworks enumerate in depth the kind of “services” that a CSIRT or PSIRT can deliver to their constituencies (their clients)</a:t>
            </a:r>
          </a:p>
          <a:p>
            <a:pPr lvl="1"/>
            <a:r>
              <a:rPr lang="en-GB" dirty="0"/>
              <a:t>This is an amplification of the SIM3 parameters O-5 and O-7</a:t>
            </a:r>
          </a:p>
          <a:p>
            <a:pPr lvl="1"/>
            <a:r>
              <a:rPr lang="en-GB" dirty="0"/>
              <a:t>SIM3 and the service frameworks are “orthogonal”: SIM3 describes the whole range of 44 maturity parameters for a CSIRT – the service frameworks are an in depth survey of 2 of those parameters</a:t>
            </a:r>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15</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Starting point #4 : FIRST services frameworks </a:t>
            </a:r>
          </a:p>
        </p:txBody>
      </p:sp>
    </p:spTree>
    <p:extLst>
      <p:ext uri="{BB962C8B-B14F-4D97-AF65-F5344CB8AC3E}">
        <p14:creationId xmlns:p14="http://schemas.microsoft.com/office/powerpoint/2010/main" val="6087566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r>
              <a:rPr lang="en-GB" dirty="0"/>
              <a:t>Basic concepts leading into a group exercise</a:t>
            </a:r>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Basics &amp; Exercise</a:t>
            </a:r>
          </a:p>
        </p:txBody>
      </p:sp>
    </p:spTree>
    <p:extLst>
      <p:ext uri="{BB962C8B-B14F-4D97-AF65-F5344CB8AC3E}">
        <p14:creationId xmlns:p14="http://schemas.microsoft.com/office/powerpoint/2010/main" val="833338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49765"/>
            <a:ext cx="7807962" cy="3489722"/>
          </a:xfrm>
        </p:spPr>
        <p:txBody>
          <a:bodyPr>
            <a:normAutofit lnSpcReduction="10000"/>
          </a:bodyPr>
          <a:lstStyle/>
          <a:p>
            <a:pPr marL="0" indent="0">
              <a:buNone/>
            </a:pPr>
            <a:r>
              <a:rPr lang="en-US" dirty="0"/>
              <a:t>Incident management is about your </a:t>
            </a:r>
            <a:r>
              <a:rPr lang="en-US" dirty="0" err="1"/>
              <a:t>organisation</a:t>
            </a:r>
            <a:r>
              <a:rPr lang="en-US" dirty="0"/>
              <a:t> !</a:t>
            </a:r>
          </a:p>
          <a:p>
            <a:pPr lvl="1"/>
            <a:r>
              <a:rPr lang="en-US" dirty="0"/>
              <a:t>It’s </a:t>
            </a:r>
            <a:r>
              <a:rPr lang="en-US" b="1" dirty="0"/>
              <a:t>not</a:t>
            </a:r>
            <a:r>
              <a:rPr lang="en-US" dirty="0"/>
              <a:t> primarily about computers, routers and networks</a:t>
            </a:r>
          </a:p>
          <a:p>
            <a:pPr lvl="1"/>
            <a:r>
              <a:rPr lang="en-US" dirty="0"/>
              <a:t>It </a:t>
            </a:r>
            <a:r>
              <a:rPr lang="en-US" b="1" dirty="0"/>
              <a:t>is</a:t>
            </a:r>
            <a:r>
              <a:rPr lang="en-US" dirty="0"/>
              <a:t> about you and your boss and the receptionist and all others, it’s about your products and services, it’s about </a:t>
            </a:r>
            <a:br>
              <a:rPr lang="en-US" dirty="0"/>
            </a:br>
            <a:r>
              <a:rPr lang="en-US" dirty="0"/>
              <a:t>your customers and shareholders</a:t>
            </a:r>
          </a:p>
          <a:p>
            <a:pPr marL="0" indent="0">
              <a:buNone/>
            </a:pPr>
            <a:r>
              <a:rPr lang="en-US" b="1" dirty="0"/>
              <a:t>Your CSIRT wants to </a:t>
            </a:r>
            <a:br>
              <a:rPr lang="en-US" b="1" dirty="0"/>
            </a:br>
            <a:r>
              <a:rPr lang="en-US" b="1" dirty="0"/>
              <a:t>prevent and cure incidents</a:t>
            </a:r>
          </a:p>
          <a:p>
            <a:pPr marL="0" indent="0">
              <a:buNone/>
            </a:pPr>
            <a:r>
              <a:rPr lang="en-US" dirty="0"/>
              <a:t>So you need to know and </a:t>
            </a:r>
            <a:br>
              <a:rPr lang="en-US" dirty="0"/>
            </a:br>
            <a:r>
              <a:rPr lang="en-US" dirty="0"/>
              <a:t>understand your </a:t>
            </a:r>
            <a:r>
              <a:rPr lang="en-US" dirty="0" err="1"/>
              <a:t>organisation</a:t>
            </a:r>
            <a:endParaRPr lang="en-US" dirty="0"/>
          </a:p>
          <a:p>
            <a:pPr lvl="1"/>
            <a:r>
              <a:rPr lang="en-GB" b="1" dirty="0"/>
              <a:t>Hierarchy</a:t>
            </a:r>
            <a:r>
              <a:rPr lang="en-GB" dirty="0"/>
              <a:t>: How do units relate? </a:t>
            </a:r>
            <a:br>
              <a:rPr lang="en-GB" dirty="0"/>
            </a:br>
            <a:r>
              <a:rPr lang="en-GB" dirty="0"/>
              <a:t>Who is in charge?</a:t>
            </a:r>
          </a:p>
          <a:p>
            <a:pPr lvl="1"/>
            <a:r>
              <a:rPr lang="en-GB" b="1" dirty="0"/>
              <a:t>Maze</a:t>
            </a:r>
            <a:r>
              <a:rPr lang="en-GB" dirty="0"/>
              <a:t>: Who are the key people </a:t>
            </a:r>
            <a:br>
              <a:rPr lang="en-GB" dirty="0"/>
            </a:br>
            <a:r>
              <a:rPr lang="en-GB" dirty="0"/>
              <a:t>you need to persuade?</a:t>
            </a:r>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17</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For your CSIRT to make sense you</a:t>
            </a:r>
            <a:br>
              <a:rPr lang="en-GB" dirty="0"/>
            </a:br>
            <a:r>
              <a:rPr lang="en-GB" dirty="0"/>
              <a:t>must understand your organisation</a:t>
            </a:r>
          </a:p>
        </p:txBody>
      </p:sp>
      <p:sp>
        <p:nvSpPr>
          <p:cNvPr id="5" name="TextBox 4">
            <a:extLst>
              <a:ext uri="{FF2B5EF4-FFF2-40B4-BE49-F238E27FC236}">
                <a16:creationId xmlns:a16="http://schemas.microsoft.com/office/drawing/2014/main" id="{C4FF1544-6705-9D49-9F6F-967B15520913}"/>
              </a:ext>
            </a:extLst>
          </p:cNvPr>
          <p:cNvSpPr txBox="1"/>
          <p:nvPr/>
        </p:nvSpPr>
        <p:spPr>
          <a:xfrm>
            <a:off x="5724693" y="4840790"/>
            <a:ext cx="2270878" cy="276999"/>
          </a:xfrm>
          <a:prstGeom prst="rect">
            <a:avLst/>
          </a:prstGeom>
          <a:noFill/>
        </p:spPr>
        <p:txBody>
          <a:bodyPr wrap="none" rtlCol="0">
            <a:spAutoFit/>
          </a:bodyPr>
          <a:lstStyle/>
          <a:p>
            <a:pPr algn="ctr"/>
            <a:r>
              <a:rPr lang="en-IE" sz="1200" dirty="0"/>
              <a:t>Photo by </a:t>
            </a:r>
            <a:r>
              <a:rPr lang="en-IE" sz="1200" dirty="0">
                <a:hlinkClick r:id="rId3"/>
              </a:rPr>
              <a:t>Larisa Birta</a:t>
            </a:r>
            <a:r>
              <a:rPr lang="en-IE" sz="1200" dirty="0"/>
              <a:t> on </a:t>
            </a:r>
            <a:r>
              <a:rPr lang="en-IE" sz="1200" dirty="0">
                <a:hlinkClick r:id="rId4"/>
              </a:rPr>
              <a:t>Unsplash</a:t>
            </a:r>
            <a:endParaRPr lang="en-GB" sz="1000" dirty="0"/>
          </a:p>
        </p:txBody>
      </p:sp>
      <p:pic>
        <p:nvPicPr>
          <p:cNvPr id="10" name="Picture 9">
            <a:extLst>
              <a:ext uri="{FF2B5EF4-FFF2-40B4-BE49-F238E27FC236}">
                <a16:creationId xmlns:a16="http://schemas.microsoft.com/office/drawing/2014/main" id="{E5E3ABB0-8177-4148-81CB-D560BA5DB6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9454" y="2014536"/>
            <a:ext cx="3979985" cy="2656208"/>
          </a:xfrm>
          <a:prstGeom prst="rect">
            <a:avLst/>
          </a:prstGeom>
        </p:spPr>
      </p:pic>
    </p:spTree>
    <p:extLst>
      <p:ext uri="{BB962C8B-B14F-4D97-AF65-F5344CB8AC3E}">
        <p14:creationId xmlns:p14="http://schemas.microsoft.com/office/powerpoint/2010/main" val="29609603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ED199E5-CC45-C14D-8F64-17B90CDC92BD}"/>
              </a:ext>
            </a:extLst>
          </p:cNvPr>
          <p:cNvSpPr>
            <a:spLocks noGrp="1"/>
          </p:cNvSpPr>
          <p:nvPr>
            <p:ph idx="1"/>
          </p:nvPr>
        </p:nvSpPr>
        <p:spPr>
          <a:xfrm>
            <a:off x="350201" y="1149765"/>
            <a:ext cx="4989941" cy="3489722"/>
          </a:xfrm>
        </p:spPr>
        <p:txBody>
          <a:bodyPr/>
          <a:lstStyle/>
          <a:p>
            <a:pPr marL="0" indent="0">
              <a:buNone/>
            </a:pPr>
            <a:r>
              <a:rPr lang="en-GB" dirty="0"/>
              <a:t>Make sure you implement a cycle like this</a:t>
            </a:r>
          </a:p>
          <a:p>
            <a:r>
              <a:rPr lang="en-GB" dirty="0"/>
              <a:t>DO the feedback and ensure FOLLOW UP</a:t>
            </a:r>
          </a:p>
          <a:p>
            <a:endParaRPr lang="en-GB" dirty="0"/>
          </a:p>
          <a:p>
            <a:pPr marL="0" indent="0">
              <a:buNone/>
            </a:pPr>
            <a:r>
              <a:rPr lang="en-GB" dirty="0"/>
              <a:t>CSIRT can contribute to …</a:t>
            </a:r>
          </a:p>
          <a:p>
            <a:r>
              <a:rPr lang="en-GB" dirty="0"/>
              <a:t>Risk Analysis</a:t>
            </a:r>
          </a:p>
          <a:p>
            <a:r>
              <a:rPr lang="en-GB" dirty="0"/>
              <a:t>Security Plan</a:t>
            </a:r>
          </a:p>
          <a:p>
            <a:r>
              <a:rPr lang="en-GB" dirty="0"/>
              <a:t>Evaluation</a:t>
            </a:r>
          </a:p>
          <a:p>
            <a:endParaRPr lang="en-GB" dirty="0"/>
          </a:p>
        </p:txBody>
      </p:sp>
      <p:sp>
        <p:nvSpPr>
          <p:cNvPr id="3" name="Slide Number Placeholder 2">
            <a:extLst>
              <a:ext uri="{FF2B5EF4-FFF2-40B4-BE49-F238E27FC236}">
                <a16:creationId xmlns:a16="http://schemas.microsoft.com/office/drawing/2014/main" id="{F990EB47-7C1C-FE46-A3E3-6D87E28EE388}"/>
              </a:ext>
            </a:extLst>
          </p:cNvPr>
          <p:cNvSpPr>
            <a:spLocks noGrp="1"/>
          </p:cNvSpPr>
          <p:nvPr>
            <p:ph type="sldNum" sz="quarter" idx="4"/>
          </p:nvPr>
        </p:nvSpPr>
        <p:spPr/>
        <p:txBody>
          <a:bodyPr/>
          <a:lstStyle/>
          <a:p>
            <a:fld id="{9E7CA0F2-EE66-4F60-8C00-E0BE38E7AEC5}" type="slidenum">
              <a:rPr lang="en-GB" smtClean="0"/>
              <a:pPr/>
              <a:t>18</a:t>
            </a:fld>
            <a:endParaRPr lang="en-GB" dirty="0"/>
          </a:p>
        </p:txBody>
      </p:sp>
      <p:sp>
        <p:nvSpPr>
          <p:cNvPr id="4" name="Title 3">
            <a:extLst>
              <a:ext uri="{FF2B5EF4-FFF2-40B4-BE49-F238E27FC236}">
                <a16:creationId xmlns:a16="http://schemas.microsoft.com/office/drawing/2014/main" id="{A24C0EDE-845B-014F-95F8-E0CC34CDFE33}"/>
              </a:ext>
            </a:extLst>
          </p:cNvPr>
          <p:cNvSpPr>
            <a:spLocks noGrp="1"/>
          </p:cNvSpPr>
          <p:nvPr>
            <p:ph type="title"/>
          </p:nvPr>
        </p:nvSpPr>
        <p:spPr/>
        <p:txBody>
          <a:bodyPr/>
          <a:lstStyle/>
          <a:p>
            <a:r>
              <a:rPr lang="en-GB" dirty="0"/>
              <a:t>Security Management Cycle</a:t>
            </a:r>
          </a:p>
        </p:txBody>
      </p:sp>
      <p:grpSp>
        <p:nvGrpSpPr>
          <p:cNvPr id="16" name="Group 15">
            <a:extLst>
              <a:ext uri="{FF2B5EF4-FFF2-40B4-BE49-F238E27FC236}">
                <a16:creationId xmlns:a16="http://schemas.microsoft.com/office/drawing/2014/main" id="{15CA6465-691B-E54F-8556-F4D18F38F9AD}"/>
              </a:ext>
            </a:extLst>
          </p:cNvPr>
          <p:cNvGrpSpPr/>
          <p:nvPr/>
        </p:nvGrpSpPr>
        <p:grpSpPr>
          <a:xfrm>
            <a:off x="5504688" y="1064705"/>
            <a:ext cx="3284751" cy="3617023"/>
            <a:chOff x="5295386" y="1712913"/>
            <a:chExt cx="3517661" cy="4572000"/>
          </a:xfrm>
        </p:grpSpPr>
        <p:sp>
          <p:nvSpPr>
            <p:cNvPr id="17" name="AutoShape 15">
              <a:extLst>
                <a:ext uri="{FF2B5EF4-FFF2-40B4-BE49-F238E27FC236}">
                  <a16:creationId xmlns:a16="http://schemas.microsoft.com/office/drawing/2014/main" id="{9A655A7D-8531-7842-851A-A7ABA3F33C84}"/>
                </a:ext>
              </a:extLst>
            </p:cNvPr>
            <p:cNvSpPr>
              <a:spLocks noChangeArrowheads="1"/>
            </p:cNvSpPr>
            <p:nvPr/>
          </p:nvSpPr>
          <p:spPr bwMode="auto">
            <a:xfrm>
              <a:off x="6099841" y="2074863"/>
              <a:ext cx="1089025" cy="3657600"/>
            </a:xfrm>
            <a:prstGeom prst="downArrow">
              <a:avLst>
                <a:gd name="adj1" fmla="val 33528"/>
                <a:gd name="adj2" fmla="val 39510"/>
              </a:avLst>
            </a:prstGeom>
            <a:solidFill>
              <a:schemeClr val="accent1"/>
            </a:solidFill>
            <a:ln w="12700">
              <a:solidFill>
                <a:schemeClr val="tx1"/>
              </a:solidFill>
              <a:miter lim="800000"/>
              <a:headEnd/>
              <a:tailEnd/>
            </a:ln>
          </p:spPr>
          <p:txBody>
            <a:bodyPr wrap="none" anchor="ctr"/>
            <a:lstStyle/>
            <a:p>
              <a:endParaRPr lang="nl-NL"/>
            </a:p>
          </p:txBody>
        </p:sp>
        <p:sp>
          <p:nvSpPr>
            <p:cNvPr id="18" name="AutoShape 5">
              <a:extLst>
                <a:ext uri="{FF2B5EF4-FFF2-40B4-BE49-F238E27FC236}">
                  <a16:creationId xmlns:a16="http://schemas.microsoft.com/office/drawing/2014/main" id="{C7776A14-7F31-D549-B279-B18510F6F2DA}"/>
                </a:ext>
              </a:extLst>
            </p:cNvPr>
            <p:cNvSpPr>
              <a:spLocks noChangeArrowheads="1"/>
            </p:cNvSpPr>
            <p:nvPr/>
          </p:nvSpPr>
          <p:spPr bwMode="auto">
            <a:xfrm>
              <a:off x="6107779" y="1712913"/>
              <a:ext cx="1073150" cy="844550"/>
            </a:xfrm>
            <a:prstGeom prst="flowChartDocument">
              <a:avLst/>
            </a:prstGeom>
            <a:solidFill>
              <a:schemeClr val="accent1"/>
            </a:solidFill>
            <a:ln w="12700">
              <a:solidFill>
                <a:schemeClr val="tx1"/>
              </a:solidFill>
              <a:miter lim="800000"/>
              <a:headEnd/>
              <a:tailEnd/>
            </a:ln>
          </p:spPr>
          <p:txBody>
            <a:bodyPr wrap="none" anchor="ctr"/>
            <a:lstStyle/>
            <a:p>
              <a:pPr algn="ctr"/>
              <a:r>
                <a:rPr lang="en-GB" sz="1750" b="1" dirty="0">
                  <a:solidFill>
                    <a:schemeClr val="bg1"/>
                  </a:solidFill>
                  <a:latin typeface="Calibri" panose="020F0502020204030204" pitchFamily="34" charset="0"/>
                  <a:cs typeface="Calibri" panose="020F0502020204030204" pitchFamily="34" charset="0"/>
                </a:rPr>
                <a:t>Security</a:t>
              </a:r>
              <a:br>
                <a:rPr lang="en-GB" sz="1750" b="1" dirty="0">
                  <a:solidFill>
                    <a:schemeClr val="bg1"/>
                  </a:solidFill>
                  <a:latin typeface="Calibri" panose="020F0502020204030204" pitchFamily="34" charset="0"/>
                  <a:cs typeface="Calibri" panose="020F0502020204030204" pitchFamily="34" charset="0"/>
                </a:rPr>
              </a:br>
              <a:r>
                <a:rPr lang="en-GB" sz="1750" b="1" dirty="0">
                  <a:solidFill>
                    <a:schemeClr val="bg1"/>
                  </a:solidFill>
                  <a:latin typeface="Calibri" panose="020F0502020204030204" pitchFamily="34" charset="0"/>
                  <a:cs typeface="Calibri" panose="020F0502020204030204" pitchFamily="34" charset="0"/>
                </a:rPr>
                <a:t>Policy</a:t>
              </a:r>
            </a:p>
          </p:txBody>
        </p:sp>
        <p:sp>
          <p:nvSpPr>
            <p:cNvPr id="19" name="AutoShape 6">
              <a:extLst>
                <a:ext uri="{FF2B5EF4-FFF2-40B4-BE49-F238E27FC236}">
                  <a16:creationId xmlns:a16="http://schemas.microsoft.com/office/drawing/2014/main" id="{6188EF80-241F-D340-9025-47A77E3A6F89}"/>
                </a:ext>
              </a:extLst>
            </p:cNvPr>
            <p:cNvSpPr>
              <a:spLocks noChangeArrowheads="1"/>
            </p:cNvSpPr>
            <p:nvPr/>
          </p:nvSpPr>
          <p:spPr bwMode="auto">
            <a:xfrm>
              <a:off x="5295386" y="2716597"/>
              <a:ext cx="1160462" cy="668338"/>
            </a:xfrm>
            <a:prstGeom prst="flowChartAlternateProcess">
              <a:avLst/>
            </a:prstGeom>
            <a:solidFill>
              <a:schemeClr val="accent1"/>
            </a:solidFill>
            <a:ln w="12700">
              <a:solidFill>
                <a:schemeClr val="tx1"/>
              </a:solidFill>
              <a:miter lim="800000"/>
              <a:headEnd/>
              <a:tailEnd/>
            </a:ln>
          </p:spPr>
          <p:txBody>
            <a:bodyPr wrap="none" anchor="ctr"/>
            <a:lstStyle/>
            <a:p>
              <a:pPr algn="ctr"/>
              <a:r>
                <a:rPr lang="en-GB" sz="1750" b="1" dirty="0">
                  <a:solidFill>
                    <a:schemeClr val="bg1"/>
                  </a:solidFill>
                  <a:latin typeface="Calibri" panose="020F0502020204030204" pitchFamily="34" charset="0"/>
                  <a:cs typeface="Calibri" panose="020F0502020204030204" pitchFamily="34" charset="0"/>
                </a:rPr>
                <a:t>Risk</a:t>
              </a:r>
              <a:br>
                <a:rPr lang="en-GB" sz="1750" b="1" dirty="0">
                  <a:solidFill>
                    <a:schemeClr val="bg1"/>
                  </a:solidFill>
                  <a:latin typeface="Calibri" panose="020F0502020204030204" pitchFamily="34" charset="0"/>
                  <a:cs typeface="Calibri" panose="020F0502020204030204" pitchFamily="34" charset="0"/>
                </a:rPr>
              </a:br>
              <a:r>
                <a:rPr lang="en-GB" sz="1750" b="1" dirty="0">
                  <a:solidFill>
                    <a:schemeClr val="bg1"/>
                  </a:solidFill>
                  <a:latin typeface="Calibri" panose="020F0502020204030204" pitchFamily="34" charset="0"/>
                  <a:cs typeface="Calibri" panose="020F0502020204030204" pitchFamily="34" charset="0"/>
                </a:rPr>
                <a:t>Analysis</a:t>
              </a:r>
            </a:p>
          </p:txBody>
        </p:sp>
        <p:sp>
          <p:nvSpPr>
            <p:cNvPr id="20" name="AutoShape 7">
              <a:extLst>
                <a:ext uri="{FF2B5EF4-FFF2-40B4-BE49-F238E27FC236}">
                  <a16:creationId xmlns:a16="http://schemas.microsoft.com/office/drawing/2014/main" id="{5F119C6E-5529-3646-896B-86AAE71DE38A}"/>
                </a:ext>
              </a:extLst>
            </p:cNvPr>
            <p:cNvSpPr>
              <a:spLocks noChangeArrowheads="1"/>
            </p:cNvSpPr>
            <p:nvPr/>
          </p:nvSpPr>
          <p:spPr bwMode="auto">
            <a:xfrm>
              <a:off x="6107779" y="3576638"/>
              <a:ext cx="1073150" cy="844550"/>
            </a:xfrm>
            <a:prstGeom prst="flowChartDocument">
              <a:avLst/>
            </a:prstGeom>
            <a:solidFill>
              <a:schemeClr val="accent1"/>
            </a:solidFill>
            <a:ln w="12700">
              <a:solidFill>
                <a:schemeClr val="tx1"/>
              </a:solidFill>
              <a:miter lim="800000"/>
              <a:headEnd/>
              <a:tailEnd/>
            </a:ln>
          </p:spPr>
          <p:txBody>
            <a:bodyPr wrap="none" anchor="ctr"/>
            <a:lstStyle/>
            <a:p>
              <a:pPr algn="ctr"/>
              <a:r>
                <a:rPr lang="en-GB" sz="1750" b="1" dirty="0">
                  <a:solidFill>
                    <a:schemeClr val="bg1"/>
                  </a:solidFill>
                  <a:latin typeface="Calibri" panose="020F0502020204030204" pitchFamily="34" charset="0"/>
                  <a:cs typeface="Calibri" panose="020F0502020204030204" pitchFamily="34" charset="0"/>
                </a:rPr>
                <a:t>Security</a:t>
              </a:r>
              <a:br>
                <a:rPr lang="en-GB" sz="1750" b="1" dirty="0">
                  <a:solidFill>
                    <a:schemeClr val="bg1"/>
                  </a:solidFill>
                  <a:latin typeface="Calibri" panose="020F0502020204030204" pitchFamily="34" charset="0"/>
                  <a:cs typeface="Calibri" panose="020F0502020204030204" pitchFamily="34" charset="0"/>
                </a:rPr>
              </a:br>
              <a:r>
                <a:rPr lang="en-GB" sz="1750" b="1" dirty="0">
                  <a:solidFill>
                    <a:schemeClr val="bg1"/>
                  </a:solidFill>
                  <a:latin typeface="Calibri" panose="020F0502020204030204" pitchFamily="34" charset="0"/>
                  <a:cs typeface="Calibri" panose="020F0502020204030204" pitchFamily="34" charset="0"/>
                </a:rPr>
                <a:t>Plan</a:t>
              </a:r>
            </a:p>
          </p:txBody>
        </p:sp>
        <p:sp>
          <p:nvSpPr>
            <p:cNvPr id="21" name="AutoShape 8">
              <a:extLst>
                <a:ext uri="{FF2B5EF4-FFF2-40B4-BE49-F238E27FC236}">
                  <a16:creationId xmlns:a16="http://schemas.microsoft.com/office/drawing/2014/main" id="{D785E083-FC28-914C-B9D8-8879F10AF42D}"/>
                </a:ext>
              </a:extLst>
            </p:cNvPr>
            <p:cNvSpPr>
              <a:spLocks noChangeArrowheads="1"/>
            </p:cNvSpPr>
            <p:nvPr/>
          </p:nvSpPr>
          <p:spPr bwMode="auto">
            <a:xfrm>
              <a:off x="5677566" y="4595173"/>
              <a:ext cx="1933575" cy="581025"/>
            </a:xfrm>
            <a:prstGeom prst="flowChartAlternateProcess">
              <a:avLst/>
            </a:prstGeom>
            <a:solidFill>
              <a:schemeClr val="accent1"/>
            </a:solidFill>
            <a:ln w="12700">
              <a:solidFill>
                <a:schemeClr val="tx1"/>
              </a:solidFill>
              <a:miter lim="800000"/>
              <a:headEnd/>
              <a:tailEnd/>
            </a:ln>
          </p:spPr>
          <p:txBody>
            <a:bodyPr wrap="none" anchor="ctr"/>
            <a:lstStyle/>
            <a:p>
              <a:pPr algn="ctr"/>
              <a:r>
                <a:rPr lang="en-GB" sz="1750" b="1" dirty="0">
                  <a:solidFill>
                    <a:schemeClr val="bg1"/>
                  </a:solidFill>
                  <a:latin typeface="Calibri" panose="020F0502020204030204" pitchFamily="34" charset="0"/>
                  <a:cs typeface="Calibri" panose="020F0502020204030204" pitchFamily="34" charset="0"/>
                </a:rPr>
                <a:t>Implementation</a:t>
              </a:r>
            </a:p>
          </p:txBody>
        </p:sp>
        <p:sp>
          <p:nvSpPr>
            <p:cNvPr id="22" name="AutoShape 9">
              <a:extLst>
                <a:ext uri="{FF2B5EF4-FFF2-40B4-BE49-F238E27FC236}">
                  <a16:creationId xmlns:a16="http://schemas.microsoft.com/office/drawing/2014/main" id="{C74A1A48-8F88-0D47-AE3E-0FB087CDF3EE}"/>
                </a:ext>
              </a:extLst>
            </p:cNvPr>
            <p:cNvSpPr>
              <a:spLocks noChangeArrowheads="1"/>
            </p:cNvSpPr>
            <p:nvPr/>
          </p:nvSpPr>
          <p:spPr bwMode="auto">
            <a:xfrm>
              <a:off x="5914104" y="5616575"/>
              <a:ext cx="1450975" cy="668338"/>
            </a:xfrm>
            <a:prstGeom prst="flowChartAlternateProcess">
              <a:avLst/>
            </a:prstGeom>
            <a:solidFill>
              <a:schemeClr val="accent1"/>
            </a:solidFill>
            <a:ln w="12700">
              <a:solidFill>
                <a:schemeClr val="tx1"/>
              </a:solidFill>
              <a:miter lim="800000"/>
              <a:headEnd/>
              <a:tailEnd/>
            </a:ln>
          </p:spPr>
          <p:txBody>
            <a:bodyPr wrap="none" anchor="ctr"/>
            <a:lstStyle/>
            <a:p>
              <a:pPr algn="ctr"/>
              <a:r>
                <a:rPr lang="en-GB" sz="1750" b="1" dirty="0">
                  <a:solidFill>
                    <a:schemeClr val="bg1"/>
                  </a:solidFill>
                  <a:latin typeface="Calibri" panose="020F0502020204030204" pitchFamily="34" charset="0"/>
                  <a:cs typeface="Calibri" panose="020F0502020204030204" pitchFamily="34" charset="0"/>
                </a:rPr>
                <a:t>Audit &amp;</a:t>
              </a:r>
              <a:br>
                <a:rPr lang="en-GB" sz="1750" b="1" dirty="0">
                  <a:solidFill>
                    <a:schemeClr val="bg1"/>
                  </a:solidFill>
                  <a:latin typeface="Calibri" panose="020F0502020204030204" pitchFamily="34" charset="0"/>
                  <a:cs typeface="Calibri" panose="020F0502020204030204" pitchFamily="34" charset="0"/>
                </a:rPr>
              </a:br>
              <a:r>
                <a:rPr lang="en-GB" sz="1750" b="1" dirty="0">
                  <a:solidFill>
                    <a:schemeClr val="bg1"/>
                  </a:solidFill>
                  <a:latin typeface="Calibri" panose="020F0502020204030204" pitchFamily="34" charset="0"/>
                  <a:cs typeface="Calibri" panose="020F0502020204030204" pitchFamily="34" charset="0"/>
                </a:rPr>
                <a:t>Evaluation</a:t>
              </a:r>
            </a:p>
          </p:txBody>
        </p:sp>
        <p:sp>
          <p:nvSpPr>
            <p:cNvPr id="23" name="AutoShape 11">
              <a:extLst>
                <a:ext uri="{FF2B5EF4-FFF2-40B4-BE49-F238E27FC236}">
                  <a16:creationId xmlns:a16="http://schemas.microsoft.com/office/drawing/2014/main" id="{0CB1EEA6-D133-774F-BC03-2A195BF28697}"/>
                </a:ext>
              </a:extLst>
            </p:cNvPr>
            <p:cNvSpPr>
              <a:spLocks noChangeArrowheads="1"/>
            </p:cNvSpPr>
            <p:nvPr/>
          </p:nvSpPr>
          <p:spPr bwMode="auto">
            <a:xfrm rot="5400000" flipH="1">
              <a:off x="7704972" y="5011738"/>
              <a:ext cx="1073150" cy="11430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solidFill>
              <a:schemeClr val="accent1"/>
            </a:solidFill>
            <a:ln w="12700">
              <a:solidFill>
                <a:schemeClr val="tx1"/>
              </a:solidFill>
              <a:miter lim="800000"/>
              <a:headEnd/>
              <a:tailEnd/>
            </a:ln>
          </p:spPr>
          <p:txBody>
            <a:bodyPr wrap="none" anchor="ctr"/>
            <a:lstStyle/>
            <a:p>
              <a:endParaRPr lang="en-US"/>
            </a:p>
          </p:txBody>
        </p:sp>
        <p:sp>
          <p:nvSpPr>
            <p:cNvPr id="24" name="AutoShape 13">
              <a:extLst>
                <a:ext uri="{FF2B5EF4-FFF2-40B4-BE49-F238E27FC236}">
                  <a16:creationId xmlns:a16="http://schemas.microsoft.com/office/drawing/2014/main" id="{E1B6A2B1-B045-A041-9FBF-F570F6D37862}"/>
                </a:ext>
              </a:extLst>
            </p:cNvPr>
            <p:cNvSpPr>
              <a:spLocks noChangeArrowheads="1"/>
            </p:cNvSpPr>
            <p:nvPr/>
          </p:nvSpPr>
          <p:spPr bwMode="auto">
            <a:xfrm flipH="1">
              <a:off x="7582735" y="2678113"/>
              <a:ext cx="1073150" cy="11430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solidFill>
              <a:schemeClr val="accent1"/>
            </a:solidFill>
            <a:ln w="12700">
              <a:solidFill>
                <a:schemeClr val="tx1"/>
              </a:solidFill>
              <a:miter lim="800000"/>
              <a:headEnd/>
              <a:tailEnd/>
            </a:ln>
          </p:spPr>
          <p:txBody>
            <a:bodyPr wrap="none" anchor="ctr"/>
            <a:lstStyle/>
            <a:p>
              <a:endParaRPr lang="en-US"/>
            </a:p>
          </p:txBody>
        </p:sp>
        <p:sp>
          <p:nvSpPr>
            <p:cNvPr id="25" name="AutoShape 14">
              <a:extLst>
                <a:ext uri="{FF2B5EF4-FFF2-40B4-BE49-F238E27FC236}">
                  <a16:creationId xmlns:a16="http://schemas.microsoft.com/office/drawing/2014/main" id="{78CD09E0-ADE8-364D-83DF-6B8F1160BCE8}"/>
                </a:ext>
              </a:extLst>
            </p:cNvPr>
            <p:cNvSpPr>
              <a:spLocks noChangeArrowheads="1"/>
            </p:cNvSpPr>
            <p:nvPr/>
          </p:nvSpPr>
          <p:spPr bwMode="auto">
            <a:xfrm flipH="1">
              <a:off x="7582735" y="3576638"/>
              <a:ext cx="1073150" cy="11430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solidFill>
              <a:schemeClr val="accent1"/>
            </a:solidFill>
            <a:ln w="12700">
              <a:solidFill>
                <a:schemeClr val="tx1"/>
              </a:solidFill>
              <a:miter lim="800000"/>
              <a:headEnd/>
              <a:tailEnd/>
            </a:ln>
          </p:spPr>
          <p:txBody>
            <a:bodyPr wrap="none" anchor="ctr"/>
            <a:lstStyle/>
            <a:p>
              <a:endParaRPr lang="en-US"/>
            </a:p>
          </p:txBody>
        </p:sp>
        <p:sp>
          <p:nvSpPr>
            <p:cNvPr id="26" name="AutoShape 13">
              <a:extLst>
                <a:ext uri="{FF2B5EF4-FFF2-40B4-BE49-F238E27FC236}">
                  <a16:creationId xmlns:a16="http://schemas.microsoft.com/office/drawing/2014/main" id="{48D59F67-3318-5D43-A427-8C26F1A0F8A6}"/>
                </a:ext>
              </a:extLst>
            </p:cNvPr>
            <p:cNvSpPr>
              <a:spLocks noChangeArrowheads="1"/>
            </p:cNvSpPr>
            <p:nvPr/>
          </p:nvSpPr>
          <p:spPr bwMode="auto">
            <a:xfrm flipH="1">
              <a:off x="7582735" y="1738569"/>
              <a:ext cx="1073150" cy="11430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solidFill>
              <a:schemeClr val="accent1">
                <a:alpha val="49000"/>
              </a:schemeClr>
            </a:solidFill>
            <a:ln w="12700">
              <a:solidFill>
                <a:schemeClr val="tx1"/>
              </a:solidFill>
              <a:miter lim="800000"/>
              <a:headEnd/>
              <a:tailEnd/>
            </a:ln>
          </p:spPr>
          <p:txBody>
            <a:bodyPr wrap="none" anchor="ctr"/>
            <a:lstStyle/>
            <a:p>
              <a:endParaRPr lang="en-US"/>
            </a:p>
          </p:txBody>
        </p:sp>
        <p:sp>
          <p:nvSpPr>
            <p:cNvPr id="27" name="TextBox 26">
              <a:extLst>
                <a:ext uri="{FF2B5EF4-FFF2-40B4-BE49-F238E27FC236}">
                  <a16:creationId xmlns:a16="http://schemas.microsoft.com/office/drawing/2014/main" id="{1A1E0111-36EA-0645-AF9A-329ABF1C0ED4}"/>
                </a:ext>
              </a:extLst>
            </p:cNvPr>
            <p:cNvSpPr txBox="1"/>
            <p:nvPr/>
          </p:nvSpPr>
          <p:spPr>
            <a:xfrm rot="16200000">
              <a:off x="7810087" y="4712238"/>
              <a:ext cx="1341690" cy="387279"/>
            </a:xfrm>
            <a:prstGeom prst="rect">
              <a:avLst/>
            </a:prstGeom>
            <a:noFill/>
          </p:spPr>
          <p:txBody>
            <a:bodyPr wrap="none" rtlCol="0">
              <a:spAutoFit/>
            </a:bodyPr>
            <a:lstStyle/>
            <a:p>
              <a:r>
                <a:rPr lang="en-US" sz="1750" b="1" dirty="0">
                  <a:solidFill>
                    <a:schemeClr val="tx1">
                      <a:lumMod val="65000"/>
                      <a:lumOff val="35000"/>
                    </a:schemeClr>
                  </a:solidFill>
                  <a:latin typeface="Calibri" panose="020F0502020204030204" pitchFamily="34" charset="0"/>
                  <a:cs typeface="Calibri" panose="020F0502020204030204" pitchFamily="34" charset="0"/>
                </a:rPr>
                <a:t>Feedback</a:t>
              </a:r>
            </a:p>
          </p:txBody>
        </p:sp>
      </p:grpSp>
      <p:sp>
        <p:nvSpPr>
          <p:cNvPr id="29" name="Rectangle 28">
            <a:extLst>
              <a:ext uri="{FF2B5EF4-FFF2-40B4-BE49-F238E27FC236}">
                <a16:creationId xmlns:a16="http://schemas.microsoft.com/office/drawing/2014/main" id="{AF88145D-D340-C14D-813F-837B22CD5E82}"/>
              </a:ext>
            </a:extLst>
          </p:cNvPr>
          <p:cNvSpPr/>
          <p:nvPr/>
        </p:nvSpPr>
        <p:spPr>
          <a:xfrm>
            <a:off x="6389351" y="4849342"/>
            <a:ext cx="1766895" cy="276999"/>
          </a:xfrm>
          <a:prstGeom prst="rect">
            <a:avLst/>
          </a:prstGeom>
        </p:spPr>
        <p:txBody>
          <a:bodyPr wrap="none">
            <a:spAutoFit/>
          </a:bodyPr>
          <a:lstStyle/>
          <a:p>
            <a:pPr algn="ctr"/>
            <a:r>
              <a:rPr lang="en-IE" sz="1200" dirty="0"/>
              <a:t>Diagram courtesy S-CURE</a:t>
            </a:r>
            <a:endParaRPr lang="en-GB" sz="1050" dirty="0"/>
          </a:p>
        </p:txBody>
      </p:sp>
    </p:spTree>
    <p:extLst>
      <p:ext uri="{BB962C8B-B14F-4D97-AF65-F5344CB8AC3E}">
        <p14:creationId xmlns:p14="http://schemas.microsoft.com/office/powerpoint/2010/main" val="8349060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21189"/>
            <a:ext cx="6250624" cy="3659768"/>
          </a:xfrm>
        </p:spPr>
        <p:txBody>
          <a:bodyPr>
            <a:noAutofit/>
          </a:bodyPr>
          <a:lstStyle/>
          <a:p>
            <a:pPr marL="0" indent="0">
              <a:buNone/>
            </a:pPr>
            <a:r>
              <a:rPr lang="en-GB" dirty="0"/>
              <a:t>“Security is not a product it is a process” – Bruce </a:t>
            </a:r>
            <a:r>
              <a:rPr lang="en-GB" dirty="0" err="1"/>
              <a:t>Schneier</a:t>
            </a:r>
            <a:endParaRPr lang="en-GB" dirty="0"/>
          </a:p>
          <a:p>
            <a:pPr marL="0" indent="0">
              <a:buNone/>
            </a:pPr>
            <a:r>
              <a:rPr lang="en-GB" dirty="0"/>
              <a:t>See security as a holistic challenge – not fragmented</a:t>
            </a:r>
          </a:p>
          <a:p>
            <a:pPr lvl="2"/>
            <a:r>
              <a:rPr lang="en-GB" dirty="0"/>
              <a:t>“integrated security”, “TSM” etc.</a:t>
            </a:r>
          </a:p>
          <a:p>
            <a:pPr lvl="1"/>
            <a:r>
              <a:rPr lang="en-GB" dirty="0"/>
              <a:t>Information security has many actors</a:t>
            </a:r>
          </a:p>
          <a:p>
            <a:pPr lvl="2"/>
            <a:r>
              <a:rPr lang="en-GB" dirty="0"/>
              <a:t>CISO</a:t>
            </a:r>
          </a:p>
          <a:p>
            <a:pPr lvl="2"/>
            <a:r>
              <a:rPr lang="en-GB" dirty="0"/>
              <a:t>CSIRT</a:t>
            </a:r>
          </a:p>
          <a:p>
            <a:pPr lvl="2"/>
            <a:r>
              <a:rPr lang="en-GB" dirty="0"/>
              <a:t>IT department &amp; SOC</a:t>
            </a:r>
          </a:p>
          <a:p>
            <a:pPr lvl="1"/>
            <a:r>
              <a:rPr lang="en-GB" dirty="0"/>
              <a:t>Physical security</a:t>
            </a:r>
          </a:p>
          <a:p>
            <a:pPr lvl="1"/>
            <a:r>
              <a:rPr lang="en-GB" dirty="0"/>
              <a:t>Risk Management</a:t>
            </a:r>
          </a:p>
          <a:p>
            <a:pPr lvl="1"/>
            <a:r>
              <a:rPr lang="en-GB" dirty="0"/>
              <a:t>Crisis Management</a:t>
            </a:r>
          </a:p>
          <a:p>
            <a:pPr lvl="1"/>
            <a:r>
              <a:rPr lang="en-GB" dirty="0"/>
              <a:t>Business continuity Management (BCM)</a:t>
            </a:r>
          </a:p>
          <a:p>
            <a:pPr marL="0" indent="0">
              <a:buNone/>
            </a:pPr>
            <a:r>
              <a:rPr lang="en-GB" b="1" dirty="0"/>
              <a:t>End-responsible = board / CEO</a:t>
            </a:r>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19</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Organisation of security</a:t>
            </a:r>
          </a:p>
        </p:txBody>
      </p:sp>
      <p:sp>
        <p:nvSpPr>
          <p:cNvPr id="5" name="TextBox 4">
            <a:extLst>
              <a:ext uri="{FF2B5EF4-FFF2-40B4-BE49-F238E27FC236}">
                <a16:creationId xmlns:a16="http://schemas.microsoft.com/office/drawing/2014/main" id="{811AE97F-B53D-8B44-9597-85547CFA7A2D}"/>
              </a:ext>
            </a:extLst>
          </p:cNvPr>
          <p:cNvSpPr txBox="1"/>
          <p:nvPr/>
        </p:nvSpPr>
        <p:spPr>
          <a:xfrm>
            <a:off x="5187142" y="4840790"/>
            <a:ext cx="3345980" cy="276999"/>
          </a:xfrm>
          <a:prstGeom prst="rect">
            <a:avLst/>
          </a:prstGeom>
          <a:noFill/>
        </p:spPr>
        <p:txBody>
          <a:bodyPr wrap="none" rtlCol="0">
            <a:spAutoFit/>
          </a:bodyPr>
          <a:lstStyle/>
          <a:p>
            <a:pPr algn="ctr"/>
            <a:r>
              <a:rPr lang="en-IE" sz="1200" dirty="0"/>
              <a:t>Photo by </a:t>
            </a:r>
            <a:r>
              <a:rPr lang="en-IE" sz="1200" dirty="0">
                <a:hlinkClick r:id="rId3"/>
              </a:rPr>
              <a:t>María Noel Rabuñal Cantero</a:t>
            </a:r>
            <a:r>
              <a:rPr lang="en-IE" sz="1200" dirty="0"/>
              <a:t> on </a:t>
            </a:r>
            <a:r>
              <a:rPr lang="en-IE" sz="1200" dirty="0">
                <a:hlinkClick r:id="rId4"/>
              </a:rPr>
              <a:t>Unsplash</a:t>
            </a:r>
            <a:endParaRPr lang="en-GB" sz="900" dirty="0"/>
          </a:p>
        </p:txBody>
      </p:sp>
      <p:pic>
        <p:nvPicPr>
          <p:cNvPr id="7" name="Picture 6">
            <a:extLst>
              <a:ext uri="{FF2B5EF4-FFF2-40B4-BE49-F238E27FC236}">
                <a16:creationId xmlns:a16="http://schemas.microsoft.com/office/drawing/2014/main" id="{B0F76ABE-F577-8E4B-94BD-3E304AA761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3891" y="961357"/>
            <a:ext cx="2566800" cy="3849698"/>
          </a:xfrm>
          <a:prstGeom prst="rect">
            <a:avLst/>
          </a:prstGeom>
        </p:spPr>
      </p:pic>
    </p:spTree>
    <p:extLst>
      <p:ext uri="{BB962C8B-B14F-4D97-AF65-F5344CB8AC3E}">
        <p14:creationId xmlns:p14="http://schemas.microsoft.com/office/powerpoint/2010/main" val="295599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41736" y="108000"/>
            <a:ext cx="6504542" cy="734400"/>
          </a:xfrm>
        </p:spPr>
        <p:txBody>
          <a:bodyPr>
            <a:normAutofit/>
          </a:bodyPr>
          <a:lstStyle/>
          <a:p>
            <a:r>
              <a:rPr lang="en-GB" sz="1800" dirty="0"/>
              <a:t>Learning Objectives</a:t>
            </a:r>
          </a:p>
        </p:txBody>
      </p:sp>
      <p:sp>
        <p:nvSpPr>
          <p:cNvPr id="4" name="Slide Number Placeholder 3"/>
          <p:cNvSpPr>
            <a:spLocks noGrp="1"/>
          </p:cNvSpPr>
          <p:nvPr>
            <p:ph type="sldNum" sz="quarter" idx="4"/>
          </p:nvPr>
        </p:nvSpPr>
        <p:spPr/>
        <p:txBody>
          <a:bodyPr/>
          <a:lstStyle/>
          <a:p>
            <a:fld id="{9E7CA0F2-EE66-4F60-8C00-E0BE38E7AEC5}" type="slidenum">
              <a:rPr lang="en-GB" smtClean="0"/>
              <a:pPr/>
              <a:t>2</a:t>
            </a:fld>
            <a:endParaRPr lang="en-GB" dirty="0"/>
          </a:p>
        </p:txBody>
      </p:sp>
      <p:graphicFrame>
        <p:nvGraphicFramePr>
          <p:cNvPr id="5" name="Content Placeholder 4">
            <a:extLst>
              <a:ext uri="{FF2B5EF4-FFF2-40B4-BE49-F238E27FC236}">
                <a16:creationId xmlns:a16="http://schemas.microsoft.com/office/drawing/2014/main" id="{126BB9CA-4FBF-DA4F-95AA-DCE8D5D3DE9F}"/>
              </a:ext>
            </a:extLst>
          </p:cNvPr>
          <p:cNvGraphicFramePr>
            <a:graphicFrameLocks noGrp="1"/>
          </p:cNvGraphicFramePr>
          <p:nvPr>
            <p:ph idx="1"/>
          </p:nvPr>
        </p:nvGraphicFramePr>
        <p:xfrm>
          <a:off x="-221674" y="1149765"/>
          <a:ext cx="9365673" cy="36597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593340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20</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CSIRT as spaceship</a:t>
            </a:r>
          </a:p>
        </p:txBody>
      </p:sp>
      <p:grpSp>
        <p:nvGrpSpPr>
          <p:cNvPr id="12" name="Group 11">
            <a:extLst>
              <a:ext uri="{FF2B5EF4-FFF2-40B4-BE49-F238E27FC236}">
                <a16:creationId xmlns:a16="http://schemas.microsoft.com/office/drawing/2014/main" id="{09F22835-B922-7E4A-A5CE-DC6D97D47E07}"/>
              </a:ext>
            </a:extLst>
          </p:cNvPr>
          <p:cNvGrpSpPr/>
          <p:nvPr/>
        </p:nvGrpSpPr>
        <p:grpSpPr>
          <a:xfrm>
            <a:off x="1485900" y="955382"/>
            <a:ext cx="6033837" cy="3854151"/>
            <a:chOff x="321132" y="1628800"/>
            <a:chExt cx="8427332" cy="4968552"/>
          </a:xfrm>
        </p:grpSpPr>
        <p:pic>
          <p:nvPicPr>
            <p:cNvPr id="13" name="Picture 12">
              <a:extLst>
                <a:ext uri="{FF2B5EF4-FFF2-40B4-BE49-F238E27FC236}">
                  <a16:creationId xmlns:a16="http://schemas.microsoft.com/office/drawing/2014/main" id="{6158C12A-D4D5-2C42-91FB-6994394C50F4}"/>
                </a:ext>
              </a:extLst>
            </p:cNvPr>
            <p:cNvPicPr>
              <a:picLocks noChangeAspect="1"/>
            </p:cNvPicPr>
            <p:nvPr/>
          </p:nvPicPr>
          <p:blipFill>
            <a:blip r:embed="rId3">
              <a:alphaModFix amt="75000"/>
            </a:blip>
            <a:stretch>
              <a:fillRect/>
            </a:stretch>
          </p:blipFill>
          <p:spPr>
            <a:xfrm>
              <a:off x="321132" y="1628800"/>
              <a:ext cx="8427332" cy="4968552"/>
            </a:xfrm>
            <a:prstGeom prst="rect">
              <a:avLst/>
            </a:prstGeom>
          </p:spPr>
        </p:pic>
        <p:sp>
          <p:nvSpPr>
            <p:cNvPr id="14" name="Oval 4">
              <a:extLst>
                <a:ext uri="{FF2B5EF4-FFF2-40B4-BE49-F238E27FC236}">
                  <a16:creationId xmlns:a16="http://schemas.microsoft.com/office/drawing/2014/main" id="{A2B4B8FC-E2D1-0645-A870-D2092EE16654}"/>
                </a:ext>
              </a:extLst>
            </p:cNvPr>
            <p:cNvSpPr>
              <a:spLocks noChangeArrowheads="1"/>
            </p:cNvSpPr>
            <p:nvPr/>
          </p:nvSpPr>
          <p:spPr bwMode="auto">
            <a:xfrm>
              <a:off x="1073628" y="4244976"/>
              <a:ext cx="4183158" cy="2064344"/>
            </a:xfrm>
            <a:prstGeom prst="ellipse">
              <a:avLst/>
            </a:prstGeom>
            <a:solidFill>
              <a:schemeClr val="accent1">
                <a:alpha val="50195"/>
              </a:schemeClr>
            </a:solidFill>
            <a:ln w="9525">
              <a:solidFill>
                <a:schemeClr val="tx1">
                  <a:alpha val="50195"/>
                </a:schemeClr>
              </a:solidFill>
              <a:round/>
              <a:headEnd/>
              <a:tailEnd/>
            </a:ln>
          </p:spPr>
          <p:txBody>
            <a:bodyPr anchor="ctr">
              <a:prstTxWarp prst="textNoShape">
                <a:avLst/>
              </a:prstTxWarp>
            </a:bodyPr>
            <a:lstStyle/>
            <a:p>
              <a:pPr algn="ctr"/>
              <a:r>
                <a:rPr lang="en-GB" sz="1900" b="1" dirty="0">
                  <a:solidFill>
                    <a:srgbClr val="FFFFFF"/>
                  </a:solidFill>
                  <a:latin typeface="Arial"/>
                  <a:cs typeface="Arial"/>
                </a:rPr>
                <a:t>Physical</a:t>
              </a:r>
            </a:p>
            <a:p>
              <a:pPr algn="ctr"/>
              <a:r>
                <a:rPr lang="en-GB" sz="1900" b="1" dirty="0">
                  <a:solidFill>
                    <a:srgbClr val="FFFFFF"/>
                  </a:solidFill>
                  <a:latin typeface="Arial"/>
                  <a:cs typeface="Arial"/>
                </a:rPr>
                <a:t>Security</a:t>
              </a:r>
            </a:p>
          </p:txBody>
        </p:sp>
        <p:sp>
          <p:nvSpPr>
            <p:cNvPr id="15" name="Oval 5">
              <a:extLst>
                <a:ext uri="{FF2B5EF4-FFF2-40B4-BE49-F238E27FC236}">
                  <a16:creationId xmlns:a16="http://schemas.microsoft.com/office/drawing/2014/main" id="{B48E5D70-4F4D-084D-8765-F19108CA9481}"/>
                </a:ext>
              </a:extLst>
            </p:cNvPr>
            <p:cNvSpPr>
              <a:spLocks noChangeArrowheads="1"/>
            </p:cNvSpPr>
            <p:nvPr/>
          </p:nvSpPr>
          <p:spPr bwMode="auto">
            <a:xfrm>
              <a:off x="3917234" y="4077072"/>
              <a:ext cx="4183158" cy="2064344"/>
            </a:xfrm>
            <a:prstGeom prst="ellipse">
              <a:avLst/>
            </a:prstGeom>
            <a:solidFill>
              <a:schemeClr val="accent1">
                <a:alpha val="50195"/>
              </a:schemeClr>
            </a:solidFill>
            <a:ln w="9525">
              <a:solidFill>
                <a:schemeClr val="tx1">
                  <a:alpha val="50195"/>
                </a:schemeClr>
              </a:solidFill>
              <a:round/>
              <a:headEnd/>
              <a:tailEnd/>
            </a:ln>
          </p:spPr>
          <p:txBody>
            <a:bodyPr anchor="ctr">
              <a:prstTxWarp prst="textNoShape">
                <a:avLst/>
              </a:prstTxWarp>
            </a:bodyPr>
            <a:lstStyle/>
            <a:p>
              <a:pPr algn="ctr"/>
              <a:r>
                <a:rPr lang="en-GB" sz="1900" b="1" dirty="0">
                  <a:solidFill>
                    <a:srgbClr val="FFFFFF"/>
                  </a:solidFill>
                  <a:latin typeface="Arial"/>
                  <a:cs typeface="Arial"/>
                </a:rPr>
                <a:t>IT</a:t>
              </a:r>
            </a:p>
          </p:txBody>
        </p:sp>
        <p:sp>
          <p:nvSpPr>
            <p:cNvPr id="16" name="Oval 6">
              <a:extLst>
                <a:ext uri="{FF2B5EF4-FFF2-40B4-BE49-F238E27FC236}">
                  <a16:creationId xmlns:a16="http://schemas.microsoft.com/office/drawing/2014/main" id="{B4E629AF-A398-254A-BB5F-DD6FFE88BFDA}"/>
                </a:ext>
              </a:extLst>
            </p:cNvPr>
            <p:cNvSpPr>
              <a:spLocks noChangeArrowheads="1"/>
            </p:cNvSpPr>
            <p:nvPr/>
          </p:nvSpPr>
          <p:spPr bwMode="auto">
            <a:xfrm>
              <a:off x="1187624" y="2564904"/>
              <a:ext cx="4183158" cy="2160240"/>
            </a:xfrm>
            <a:prstGeom prst="ellipse">
              <a:avLst/>
            </a:prstGeom>
            <a:solidFill>
              <a:schemeClr val="accent1">
                <a:alpha val="50195"/>
              </a:schemeClr>
            </a:solidFill>
            <a:ln w="9525">
              <a:solidFill>
                <a:schemeClr val="tx1">
                  <a:alpha val="50195"/>
                </a:schemeClr>
              </a:solidFill>
              <a:round/>
              <a:headEnd/>
              <a:tailEnd/>
            </a:ln>
          </p:spPr>
          <p:txBody>
            <a:bodyPr anchor="ctr">
              <a:prstTxWarp prst="textNoShape">
                <a:avLst/>
              </a:prstTxWarp>
            </a:bodyPr>
            <a:lstStyle/>
            <a:p>
              <a:pPr algn="ctr"/>
              <a:r>
                <a:rPr lang="en-GB" sz="1900" b="1" dirty="0">
                  <a:solidFill>
                    <a:srgbClr val="FFFFFF"/>
                  </a:solidFill>
                  <a:latin typeface="Arial"/>
                  <a:cs typeface="Arial"/>
                </a:rPr>
                <a:t>Board</a:t>
              </a:r>
            </a:p>
          </p:txBody>
        </p:sp>
        <p:sp>
          <p:nvSpPr>
            <p:cNvPr id="17" name="Oval 7">
              <a:extLst>
                <a:ext uri="{FF2B5EF4-FFF2-40B4-BE49-F238E27FC236}">
                  <a16:creationId xmlns:a16="http://schemas.microsoft.com/office/drawing/2014/main" id="{9633B797-2D47-A543-BA15-3505369E3AC3}"/>
                </a:ext>
              </a:extLst>
            </p:cNvPr>
            <p:cNvSpPr>
              <a:spLocks noChangeArrowheads="1"/>
            </p:cNvSpPr>
            <p:nvPr/>
          </p:nvSpPr>
          <p:spPr bwMode="auto">
            <a:xfrm>
              <a:off x="3828391" y="2852936"/>
              <a:ext cx="4183158" cy="2064344"/>
            </a:xfrm>
            <a:prstGeom prst="ellipse">
              <a:avLst/>
            </a:prstGeom>
            <a:solidFill>
              <a:schemeClr val="accent1">
                <a:alpha val="50195"/>
              </a:schemeClr>
            </a:solidFill>
            <a:ln w="9525">
              <a:solidFill>
                <a:schemeClr val="tx1">
                  <a:alpha val="50195"/>
                </a:schemeClr>
              </a:solidFill>
              <a:round/>
              <a:headEnd/>
              <a:tailEnd/>
            </a:ln>
          </p:spPr>
          <p:txBody>
            <a:bodyPr anchor="ctr">
              <a:prstTxWarp prst="textNoShape">
                <a:avLst/>
              </a:prstTxWarp>
            </a:bodyPr>
            <a:lstStyle/>
            <a:p>
              <a:pPr algn="ctr"/>
              <a:r>
                <a:rPr lang="en-GB" sz="1900" b="1" dirty="0">
                  <a:solidFill>
                    <a:srgbClr val="FFFFFF"/>
                  </a:solidFill>
                  <a:latin typeface="Arial"/>
                  <a:cs typeface="Arial"/>
                </a:rPr>
                <a:t>Accountancy</a:t>
              </a:r>
            </a:p>
          </p:txBody>
        </p:sp>
        <p:sp>
          <p:nvSpPr>
            <p:cNvPr id="18" name="Oval 5">
              <a:extLst>
                <a:ext uri="{FF2B5EF4-FFF2-40B4-BE49-F238E27FC236}">
                  <a16:creationId xmlns:a16="http://schemas.microsoft.com/office/drawing/2014/main" id="{40884B8A-99FC-E74E-939B-4C4E96730235}"/>
                </a:ext>
              </a:extLst>
            </p:cNvPr>
            <p:cNvSpPr>
              <a:spLocks noChangeArrowheads="1"/>
            </p:cNvSpPr>
            <p:nvPr/>
          </p:nvSpPr>
          <p:spPr bwMode="auto">
            <a:xfrm>
              <a:off x="3631976" y="4082814"/>
              <a:ext cx="1738806" cy="883887"/>
            </a:xfrm>
            <a:prstGeom prst="ellipse">
              <a:avLst/>
            </a:prstGeom>
            <a:solidFill>
              <a:srgbClr val="FF0000">
                <a:alpha val="25000"/>
              </a:srgbClr>
            </a:solidFill>
            <a:ln w="9525">
              <a:solidFill>
                <a:schemeClr val="tx1">
                  <a:alpha val="50195"/>
                </a:schemeClr>
              </a:solidFill>
              <a:round/>
              <a:headEnd/>
              <a:tailEnd/>
            </a:ln>
          </p:spPr>
          <p:txBody>
            <a:bodyPr anchor="ctr">
              <a:prstTxWarp prst="textNoShape">
                <a:avLst/>
              </a:prstTxWarp>
            </a:bodyPr>
            <a:lstStyle/>
            <a:p>
              <a:pPr algn="ctr"/>
              <a:r>
                <a:rPr lang="en-GB" sz="1800" b="1" dirty="0">
                  <a:solidFill>
                    <a:srgbClr val="FFFFFF"/>
                  </a:solidFill>
                  <a:latin typeface="Arial"/>
                  <a:cs typeface="Arial"/>
                </a:rPr>
                <a:t>CSIRT</a:t>
              </a:r>
            </a:p>
          </p:txBody>
        </p:sp>
      </p:grpSp>
      <p:sp>
        <p:nvSpPr>
          <p:cNvPr id="19" name="Rectangle 18">
            <a:extLst>
              <a:ext uri="{FF2B5EF4-FFF2-40B4-BE49-F238E27FC236}">
                <a16:creationId xmlns:a16="http://schemas.microsoft.com/office/drawing/2014/main" id="{23F9590A-1CDF-1E4A-805F-CCA097BDE5E7}"/>
              </a:ext>
            </a:extLst>
          </p:cNvPr>
          <p:cNvSpPr/>
          <p:nvPr/>
        </p:nvSpPr>
        <p:spPr>
          <a:xfrm>
            <a:off x="3623649" y="4847870"/>
            <a:ext cx="1766895" cy="276999"/>
          </a:xfrm>
          <a:prstGeom prst="rect">
            <a:avLst/>
          </a:prstGeom>
        </p:spPr>
        <p:txBody>
          <a:bodyPr wrap="none">
            <a:spAutoFit/>
          </a:bodyPr>
          <a:lstStyle/>
          <a:p>
            <a:pPr algn="ctr"/>
            <a:r>
              <a:rPr lang="en-IE" sz="1200" dirty="0"/>
              <a:t>Diagram courtesy S-CURE</a:t>
            </a:r>
            <a:endParaRPr lang="en-GB" sz="1050" dirty="0"/>
          </a:p>
        </p:txBody>
      </p:sp>
    </p:spTree>
    <p:extLst>
      <p:ext uri="{BB962C8B-B14F-4D97-AF65-F5344CB8AC3E}">
        <p14:creationId xmlns:p14="http://schemas.microsoft.com/office/powerpoint/2010/main" val="30308107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21</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Example: </a:t>
            </a:r>
            <a:r>
              <a:rPr lang="en-GB" dirty="0" err="1"/>
              <a:t>PariSto</a:t>
            </a:r>
            <a:r>
              <a:rPr lang="en-GB" dirty="0"/>
              <a:t> Bank </a:t>
            </a:r>
          </a:p>
        </p:txBody>
      </p:sp>
      <p:grpSp>
        <p:nvGrpSpPr>
          <p:cNvPr id="36" name="Group 35">
            <a:extLst>
              <a:ext uri="{FF2B5EF4-FFF2-40B4-BE49-F238E27FC236}">
                <a16:creationId xmlns:a16="http://schemas.microsoft.com/office/drawing/2014/main" id="{AE737F17-1D40-024F-9098-58BDFC7B8FAF}"/>
              </a:ext>
            </a:extLst>
          </p:cNvPr>
          <p:cNvGrpSpPr/>
          <p:nvPr/>
        </p:nvGrpSpPr>
        <p:grpSpPr>
          <a:xfrm>
            <a:off x="1194572" y="1093612"/>
            <a:ext cx="6724596" cy="3586802"/>
            <a:chOff x="1280300" y="1093612"/>
            <a:chExt cx="6724596" cy="3586802"/>
          </a:xfrm>
        </p:grpSpPr>
        <p:grpSp>
          <p:nvGrpSpPr>
            <p:cNvPr id="5" name="Group 4">
              <a:extLst>
                <a:ext uri="{FF2B5EF4-FFF2-40B4-BE49-F238E27FC236}">
                  <a16:creationId xmlns:a16="http://schemas.microsoft.com/office/drawing/2014/main" id="{31ED855A-CADD-524E-BE1A-0C1C65E742D3}"/>
                </a:ext>
              </a:extLst>
            </p:cNvPr>
            <p:cNvGrpSpPr>
              <a:grpSpLocks noChangeAspect="1"/>
            </p:cNvGrpSpPr>
            <p:nvPr/>
          </p:nvGrpSpPr>
          <p:grpSpPr>
            <a:xfrm>
              <a:off x="1280300" y="1093612"/>
              <a:ext cx="6724596" cy="3564000"/>
              <a:chOff x="620713" y="2665413"/>
              <a:chExt cx="7910512" cy="3363912"/>
            </a:xfrm>
          </p:grpSpPr>
          <p:sp>
            <p:nvSpPr>
              <p:cNvPr id="6" name="Rectangle 4">
                <a:extLst>
                  <a:ext uri="{FF2B5EF4-FFF2-40B4-BE49-F238E27FC236}">
                    <a16:creationId xmlns:a16="http://schemas.microsoft.com/office/drawing/2014/main" id="{7C1D3ABF-EA67-CE4E-B578-67EFE8998407}"/>
                  </a:ext>
                </a:extLst>
              </p:cNvPr>
              <p:cNvSpPr>
                <a:spLocks noChangeArrowheads="1"/>
              </p:cNvSpPr>
              <p:nvPr/>
            </p:nvSpPr>
            <p:spPr bwMode="auto">
              <a:xfrm>
                <a:off x="2805113" y="3627438"/>
                <a:ext cx="1406525" cy="295275"/>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Director Sweden</a:t>
                </a:r>
              </a:p>
            </p:txBody>
          </p:sp>
          <p:sp>
            <p:nvSpPr>
              <p:cNvPr id="7" name="Rectangle 5">
                <a:extLst>
                  <a:ext uri="{FF2B5EF4-FFF2-40B4-BE49-F238E27FC236}">
                    <a16:creationId xmlns:a16="http://schemas.microsoft.com/office/drawing/2014/main" id="{6A6FBCBD-712A-0446-A84C-D85D77315388}"/>
                  </a:ext>
                </a:extLst>
              </p:cNvPr>
              <p:cNvSpPr>
                <a:spLocks noChangeArrowheads="1"/>
              </p:cNvSpPr>
              <p:nvPr/>
            </p:nvSpPr>
            <p:spPr bwMode="auto">
              <a:xfrm>
                <a:off x="620713" y="3627438"/>
                <a:ext cx="1406525" cy="295275"/>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Director France</a:t>
                </a:r>
              </a:p>
            </p:txBody>
          </p:sp>
          <p:grpSp>
            <p:nvGrpSpPr>
              <p:cNvPr id="8" name="Group 61">
                <a:extLst>
                  <a:ext uri="{FF2B5EF4-FFF2-40B4-BE49-F238E27FC236}">
                    <a16:creationId xmlns:a16="http://schemas.microsoft.com/office/drawing/2014/main" id="{FE9AF21D-1200-D44E-9746-8EA924CF7E7E}"/>
                  </a:ext>
                </a:extLst>
              </p:cNvPr>
              <p:cNvGrpSpPr>
                <a:grpSpLocks/>
              </p:cNvGrpSpPr>
              <p:nvPr/>
            </p:nvGrpSpPr>
            <p:grpSpPr bwMode="auto">
              <a:xfrm>
                <a:off x="4941888" y="3627438"/>
                <a:ext cx="3589337" cy="295275"/>
                <a:chOff x="3113" y="2285"/>
                <a:chExt cx="2261" cy="186"/>
              </a:xfrm>
            </p:grpSpPr>
            <p:sp>
              <p:nvSpPr>
                <p:cNvPr id="31" name="Rectangle 6">
                  <a:extLst>
                    <a:ext uri="{FF2B5EF4-FFF2-40B4-BE49-F238E27FC236}">
                      <a16:creationId xmlns:a16="http://schemas.microsoft.com/office/drawing/2014/main" id="{73FA6586-2D4D-D243-8ECE-26ABEDF8D140}"/>
                    </a:ext>
                  </a:extLst>
                </p:cNvPr>
                <p:cNvSpPr>
                  <a:spLocks noChangeArrowheads="1"/>
                </p:cNvSpPr>
                <p:nvPr/>
              </p:nvSpPr>
              <p:spPr bwMode="auto">
                <a:xfrm>
                  <a:off x="4488" y="2285"/>
                  <a:ext cx="886" cy="186"/>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CISO</a:t>
                  </a:r>
                </a:p>
              </p:txBody>
            </p:sp>
            <p:sp>
              <p:nvSpPr>
                <p:cNvPr id="32" name="Rectangle 7">
                  <a:extLst>
                    <a:ext uri="{FF2B5EF4-FFF2-40B4-BE49-F238E27FC236}">
                      <a16:creationId xmlns:a16="http://schemas.microsoft.com/office/drawing/2014/main" id="{2CA9818D-3F7A-1546-A939-A68430DAB1C1}"/>
                    </a:ext>
                  </a:extLst>
                </p:cNvPr>
                <p:cNvSpPr>
                  <a:spLocks noChangeArrowheads="1"/>
                </p:cNvSpPr>
                <p:nvPr/>
              </p:nvSpPr>
              <p:spPr bwMode="auto">
                <a:xfrm>
                  <a:off x="3113" y="2285"/>
                  <a:ext cx="886" cy="186"/>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CIO</a:t>
                  </a:r>
                </a:p>
              </p:txBody>
            </p:sp>
          </p:grpSp>
          <p:sp>
            <p:nvSpPr>
              <p:cNvPr id="9" name="Rectangle 10">
                <a:extLst>
                  <a:ext uri="{FF2B5EF4-FFF2-40B4-BE49-F238E27FC236}">
                    <a16:creationId xmlns:a16="http://schemas.microsoft.com/office/drawing/2014/main" id="{A7D4421E-4EAC-F840-B45A-9D94E5A7C918}"/>
                  </a:ext>
                </a:extLst>
              </p:cNvPr>
              <p:cNvSpPr>
                <a:spLocks noChangeArrowheads="1"/>
              </p:cNvSpPr>
              <p:nvPr/>
            </p:nvSpPr>
            <p:spPr bwMode="auto">
              <a:xfrm>
                <a:off x="3868738" y="2665413"/>
                <a:ext cx="1406525" cy="295275"/>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CEO</a:t>
                </a:r>
              </a:p>
            </p:txBody>
          </p:sp>
          <p:sp>
            <p:nvSpPr>
              <p:cNvPr id="10" name="Rectangle 11">
                <a:extLst>
                  <a:ext uri="{FF2B5EF4-FFF2-40B4-BE49-F238E27FC236}">
                    <a16:creationId xmlns:a16="http://schemas.microsoft.com/office/drawing/2014/main" id="{95726D31-4811-5E4C-A50D-F7F752DB4B4A}"/>
                  </a:ext>
                </a:extLst>
              </p:cNvPr>
              <p:cNvSpPr>
                <a:spLocks noChangeArrowheads="1"/>
              </p:cNvSpPr>
              <p:nvPr/>
            </p:nvSpPr>
            <p:spPr bwMode="auto">
              <a:xfrm>
                <a:off x="6032500" y="4214065"/>
                <a:ext cx="1406525" cy="295275"/>
              </a:xfrm>
              <a:prstGeom prst="rect">
                <a:avLst/>
              </a:prstGeom>
              <a:solidFill>
                <a:schemeClr val="accent2"/>
              </a:solidFill>
              <a:ln w="12700">
                <a:solidFill>
                  <a:schemeClr val="tx1"/>
                </a:solidFill>
                <a:miter lim="800000"/>
                <a:headEnd/>
                <a:tailEnd/>
              </a:ln>
            </p:spPr>
            <p:txBody>
              <a:bodyPr wrap="none" anchor="ctr"/>
              <a:lstStyle/>
              <a:p>
                <a:pPr algn="ctr"/>
                <a:r>
                  <a:rPr lang="en-GB" sz="1600" dirty="0">
                    <a:solidFill>
                      <a:schemeClr val="bg1">
                        <a:lumMod val="95000"/>
                      </a:schemeClr>
                    </a:solidFill>
                  </a:rPr>
                  <a:t>CSIRT</a:t>
                </a:r>
              </a:p>
            </p:txBody>
          </p:sp>
          <p:sp>
            <p:nvSpPr>
              <p:cNvPr id="11" name="Line 12">
                <a:extLst>
                  <a:ext uri="{FF2B5EF4-FFF2-40B4-BE49-F238E27FC236}">
                    <a16:creationId xmlns:a16="http://schemas.microsoft.com/office/drawing/2014/main" id="{4ECF271D-8C86-C141-8E38-DE1A1175F2D9}"/>
                  </a:ext>
                </a:extLst>
              </p:cNvPr>
              <p:cNvSpPr>
                <a:spLocks noChangeShapeType="1"/>
              </p:cNvSpPr>
              <p:nvPr/>
            </p:nvSpPr>
            <p:spPr bwMode="auto">
              <a:xfrm>
                <a:off x="781050" y="3294063"/>
                <a:ext cx="7580313" cy="0"/>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12" name="Line 37">
                <a:extLst>
                  <a:ext uri="{FF2B5EF4-FFF2-40B4-BE49-F238E27FC236}">
                    <a16:creationId xmlns:a16="http://schemas.microsoft.com/office/drawing/2014/main" id="{24F5A2C4-F093-2B40-BAC3-F986EAEC8D94}"/>
                  </a:ext>
                </a:extLst>
              </p:cNvPr>
              <p:cNvSpPr>
                <a:spLocks noChangeShapeType="1"/>
              </p:cNvSpPr>
              <p:nvPr/>
            </p:nvSpPr>
            <p:spPr bwMode="auto">
              <a:xfrm>
                <a:off x="1309688" y="3292475"/>
                <a:ext cx="0" cy="341313"/>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13" name="Line 38">
                <a:extLst>
                  <a:ext uri="{FF2B5EF4-FFF2-40B4-BE49-F238E27FC236}">
                    <a16:creationId xmlns:a16="http://schemas.microsoft.com/office/drawing/2014/main" id="{0E8866C3-F7E9-4F47-A8FE-00AAD24D0D0D}"/>
                  </a:ext>
                </a:extLst>
              </p:cNvPr>
              <p:cNvSpPr>
                <a:spLocks noChangeShapeType="1"/>
              </p:cNvSpPr>
              <p:nvPr/>
            </p:nvSpPr>
            <p:spPr bwMode="auto">
              <a:xfrm>
                <a:off x="5645150" y="3292475"/>
                <a:ext cx="0" cy="341313"/>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14" name="Line 39">
                <a:extLst>
                  <a:ext uri="{FF2B5EF4-FFF2-40B4-BE49-F238E27FC236}">
                    <a16:creationId xmlns:a16="http://schemas.microsoft.com/office/drawing/2014/main" id="{0AB4D1C3-4012-9E4A-969B-C8B8B3C7AEFB}"/>
                  </a:ext>
                </a:extLst>
              </p:cNvPr>
              <p:cNvSpPr>
                <a:spLocks noChangeShapeType="1"/>
              </p:cNvSpPr>
              <p:nvPr/>
            </p:nvSpPr>
            <p:spPr bwMode="auto">
              <a:xfrm>
                <a:off x="3495675" y="3292475"/>
                <a:ext cx="0" cy="341313"/>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15" name="Line 40">
                <a:extLst>
                  <a:ext uri="{FF2B5EF4-FFF2-40B4-BE49-F238E27FC236}">
                    <a16:creationId xmlns:a16="http://schemas.microsoft.com/office/drawing/2014/main" id="{ED846581-4E2D-5742-9F25-39F6C62FDEC2}"/>
                  </a:ext>
                </a:extLst>
              </p:cNvPr>
              <p:cNvSpPr>
                <a:spLocks noChangeShapeType="1"/>
              </p:cNvSpPr>
              <p:nvPr/>
            </p:nvSpPr>
            <p:spPr bwMode="auto">
              <a:xfrm>
                <a:off x="7827963" y="3292475"/>
                <a:ext cx="0" cy="341313"/>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16" name="Line 41">
                <a:extLst>
                  <a:ext uri="{FF2B5EF4-FFF2-40B4-BE49-F238E27FC236}">
                    <a16:creationId xmlns:a16="http://schemas.microsoft.com/office/drawing/2014/main" id="{C4A9249C-1A4E-AE4E-807F-FE123B8CBFDD}"/>
                  </a:ext>
                </a:extLst>
              </p:cNvPr>
              <p:cNvSpPr>
                <a:spLocks noChangeShapeType="1"/>
              </p:cNvSpPr>
              <p:nvPr/>
            </p:nvSpPr>
            <p:spPr bwMode="auto">
              <a:xfrm flipV="1">
                <a:off x="4572000" y="2967038"/>
                <a:ext cx="0" cy="325437"/>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grpSp>
            <p:nvGrpSpPr>
              <p:cNvPr id="17" name="Group 51">
                <a:extLst>
                  <a:ext uri="{FF2B5EF4-FFF2-40B4-BE49-F238E27FC236}">
                    <a16:creationId xmlns:a16="http://schemas.microsoft.com/office/drawing/2014/main" id="{09DD7801-DE36-944C-AD75-ADBCDFAEDCA1}"/>
                  </a:ext>
                </a:extLst>
              </p:cNvPr>
              <p:cNvGrpSpPr>
                <a:grpSpLocks/>
              </p:cNvGrpSpPr>
              <p:nvPr/>
            </p:nvGrpSpPr>
            <p:grpSpPr bwMode="auto">
              <a:xfrm>
                <a:off x="627063" y="3941763"/>
                <a:ext cx="1416050" cy="2087562"/>
                <a:chOff x="395" y="2483"/>
                <a:chExt cx="892" cy="1315"/>
              </a:xfrm>
            </p:grpSpPr>
            <p:grpSp>
              <p:nvGrpSpPr>
                <p:cNvPr id="23" name="Group 44">
                  <a:extLst>
                    <a:ext uri="{FF2B5EF4-FFF2-40B4-BE49-F238E27FC236}">
                      <a16:creationId xmlns:a16="http://schemas.microsoft.com/office/drawing/2014/main" id="{D87561F4-A235-644B-AC53-6145255D5D27}"/>
                    </a:ext>
                  </a:extLst>
                </p:cNvPr>
                <p:cNvGrpSpPr>
                  <a:grpSpLocks/>
                </p:cNvGrpSpPr>
                <p:nvPr/>
              </p:nvGrpSpPr>
              <p:grpSpPr bwMode="auto">
                <a:xfrm>
                  <a:off x="401" y="2483"/>
                  <a:ext cx="886" cy="389"/>
                  <a:chOff x="392" y="2483"/>
                  <a:chExt cx="886" cy="389"/>
                </a:xfrm>
              </p:grpSpPr>
              <p:sp>
                <p:nvSpPr>
                  <p:cNvPr id="29" name="Rectangle 9">
                    <a:extLst>
                      <a:ext uri="{FF2B5EF4-FFF2-40B4-BE49-F238E27FC236}">
                        <a16:creationId xmlns:a16="http://schemas.microsoft.com/office/drawing/2014/main" id="{2F22885F-9FC9-E34A-811F-8E6519D157F5}"/>
                      </a:ext>
                    </a:extLst>
                  </p:cNvPr>
                  <p:cNvSpPr>
                    <a:spLocks noChangeArrowheads="1"/>
                  </p:cNvSpPr>
                  <p:nvPr/>
                </p:nvSpPr>
                <p:spPr bwMode="auto">
                  <a:xfrm>
                    <a:off x="392" y="2686"/>
                    <a:ext cx="886" cy="186"/>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Head of IT</a:t>
                    </a:r>
                  </a:p>
                </p:txBody>
              </p:sp>
              <p:sp>
                <p:nvSpPr>
                  <p:cNvPr id="30" name="Line 43">
                    <a:extLst>
                      <a:ext uri="{FF2B5EF4-FFF2-40B4-BE49-F238E27FC236}">
                        <a16:creationId xmlns:a16="http://schemas.microsoft.com/office/drawing/2014/main" id="{D464EFCD-E8B8-F74A-AC61-5882E0427FF8}"/>
                      </a:ext>
                    </a:extLst>
                  </p:cNvPr>
                  <p:cNvSpPr>
                    <a:spLocks noChangeShapeType="1"/>
                  </p:cNvSpPr>
                  <p:nvPr/>
                </p:nvSpPr>
                <p:spPr bwMode="auto">
                  <a:xfrm>
                    <a:off x="834" y="2483"/>
                    <a:ext cx="0" cy="215"/>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grpSp>
            <p:sp>
              <p:nvSpPr>
                <p:cNvPr id="24" name="Rectangle 46">
                  <a:extLst>
                    <a:ext uri="{FF2B5EF4-FFF2-40B4-BE49-F238E27FC236}">
                      <a16:creationId xmlns:a16="http://schemas.microsoft.com/office/drawing/2014/main" id="{2B775AD5-612C-5747-864B-A0AF35DC57A7}"/>
                    </a:ext>
                  </a:extLst>
                </p:cNvPr>
                <p:cNvSpPr>
                  <a:spLocks noChangeArrowheads="1"/>
                </p:cNvSpPr>
                <p:nvPr/>
              </p:nvSpPr>
              <p:spPr bwMode="auto">
                <a:xfrm>
                  <a:off x="396" y="3073"/>
                  <a:ext cx="886" cy="323"/>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Head Networks</a:t>
                  </a:r>
                  <a:br>
                    <a:rPr lang="en-GB" sz="1400" dirty="0">
                      <a:solidFill>
                        <a:schemeClr val="bg1">
                          <a:lumMod val="95000"/>
                        </a:schemeClr>
                      </a:solidFill>
                    </a:rPr>
                  </a:br>
                  <a:r>
                    <a:rPr lang="en-GB" sz="1400" dirty="0">
                      <a:solidFill>
                        <a:schemeClr val="bg1">
                          <a:lumMod val="95000"/>
                        </a:schemeClr>
                      </a:solidFill>
                    </a:rPr>
                    <a:t>&amp; Systems</a:t>
                  </a:r>
                </a:p>
              </p:txBody>
            </p:sp>
            <p:sp>
              <p:nvSpPr>
                <p:cNvPr id="25" name="Line 47">
                  <a:extLst>
                    <a:ext uri="{FF2B5EF4-FFF2-40B4-BE49-F238E27FC236}">
                      <a16:creationId xmlns:a16="http://schemas.microsoft.com/office/drawing/2014/main" id="{1AF9DDE8-680E-9440-8227-79C3D21E7AF7}"/>
                    </a:ext>
                  </a:extLst>
                </p:cNvPr>
                <p:cNvSpPr>
                  <a:spLocks noChangeShapeType="1"/>
                </p:cNvSpPr>
                <p:nvPr/>
              </p:nvSpPr>
              <p:spPr bwMode="auto">
                <a:xfrm>
                  <a:off x="843" y="2870"/>
                  <a:ext cx="0" cy="215"/>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grpSp>
              <p:nvGrpSpPr>
                <p:cNvPr id="26" name="Group 48">
                  <a:extLst>
                    <a:ext uri="{FF2B5EF4-FFF2-40B4-BE49-F238E27FC236}">
                      <a16:creationId xmlns:a16="http://schemas.microsoft.com/office/drawing/2014/main" id="{6723B17F-6BC2-9647-9D26-4F94F80D7480}"/>
                    </a:ext>
                  </a:extLst>
                </p:cNvPr>
                <p:cNvGrpSpPr>
                  <a:grpSpLocks/>
                </p:cNvGrpSpPr>
                <p:nvPr/>
              </p:nvGrpSpPr>
              <p:grpSpPr bwMode="auto">
                <a:xfrm>
                  <a:off x="395" y="3409"/>
                  <a:ext cx="886" cy="389"/>
                  <a:chOff x="392" y="2483"/>
                  <a:chExt cx="886" cy="389"/>
                </a:xfrm>
              </p:grpSpPr>
              <p:sp>
                <p:nvSpPr>
                  <p:cNvPr id="27" name="Rectangle 49">
                    <a:extLst>
                      <a:ext uri="{FF2B5EF4-FFF2-40B4-BE49-F238E27FC236}">
                        <a16:creationId xmlns:a16="http://schemas.microsoft.com/office/drawing/2014/main" id="{EC87B829-0737-324E-AA2F-81AFCD5367D8}"/>
                      </a:ext>
                    </a:extLst>
                  </p:cNvPr>
                  <p:cNvSpPr>
                    <a:spLocks noChangeArrowheads="1"/>
                  </p:cNvSpPr>
                  <p:nvPr/>
                </p:nvSpPr>
                <p:spPr bwMode="auto">
                  <a:xfrm>
                    <a:off x="392" y="2686"/>
                    <a:ext cx="886" cy="186"/>
                  </a:xfrm>
                  <a:prstGeom prst="rect">
                    <a:avLst/>
                  </a:prstGeom>
                  <a:solidFill>
                    <a:schemeClr val="accent1"/>
                  </a:solidFill>
                  <a:ln w="12700">
                    <a:solidFill>
                      <a:schemeClr val="tx1"/>
                    </a:solidFill>
                    <a:miter lim="800000"/>
                    <a:headEnd/>
                    <a:tailEnd/>
                  </a:ln>
                </p:spPr>
                <p:txBody>
                  <a:bodyPr wrap="none" anchor="ctr"/>
                  <a:lstStyle/>
                  <a:p>
                    <a:pPr algn="ctr"/>
                    <a:r>
                      <a:rPr lang="en-GB" sz="1400" dirty="0" err="1">
                        <a:solidFill>
                          <a:schemeClr val="bg1">
                            <a:lumMod val="95000"/>
                          </a:schemeClr>
                        </a:solidFill>
                      </a:rPr>
                      <a:t>Sysadmin</a:t>
                    </a:r>
                    <a:endParaRPr lang="en-GB" sz="1400" dirty="0">
                      <a:solidFill>
                        <a:schemeClr val="bg1">
                          <a:lumMod val="95000"/>
                        </a:schemeClr>
                      </a:solidFill>
                    </a:endParaRPr>
                  </a:p>
                </p:txBody>
              </p:sp>
              <p:sp>
                <p:nvSpPr>
                  <p:cNvPr id="28" name="Line 50">
                    <a:extLst>
                      <a:ext uri="{FF2B5EF4-FFF2-40B4-BE49-F238E27FC236}">
                        <a16:creationId xmlns:a16="http://schemas.microsoft.com/office/drawing/2014/main" id="{31114020-A628-1A41-B2D4-DAF2561BDB72}"/>
                      </a:ext>
                    </a:extLst>
                  </p:cNvPr>
                  <p:cNvSpPr>
                    <a:spLocks noChangeShapeType="1"/>
                  </p:cNvSpPr>
                  <p:nvPr/>
                </p:nvSpPr>
                <p:spPr bwMode="auto">
                  <a:xfrm>
                    <a:off x="834" y="2483"/>
                    <a:ext cx="0" cy="215"/>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grpSp>
          </p:grpSp>
          <p:sp>
            <p:nvSpPr>
              <p:cNvPr id="18" name="Rectangle 54">
                <a:extLst>
                  <a:ext uri="{FF2B5EF4-FFF2-40B4-BE49-F238E27FC236}">
                    <a16:creationId xmlns:a16="http://schemas.microsoft.com/office/drawing/2014/main" id="{5256B159-A7DF-2847-82D3-187C58B3A006}"/>
                  </a:ext>
                </a:extLst>
              </p:cNvPr>
              <p:cNvSpPr>
                <a:spLocks noChangeArrowheads="1"/>
              </p:cNvSpPr>
              <p:nvPr/>
            </p:nvSpPr>
            <p:spPr bwMode="auto">
              <a:xfrm>
                <a:off x="2809875" y="4260850"/>
                <a:ext cx="1406525" cy="295275"/>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Head of IT</a:t>
                </a:r>
              </a:p>
            </p:txBody>
          </p:sp>
          <p:sp>
            <p:nvSpPr>
              <p:cNvPr id="19" name="Line 55">
                <a:extLst>
                  <a:ext uri="{FF2B5EF4-FFF2-40B4-BE49-F238E27FC236}">
                    <a16:creationId xmlns:a16="http://schemas.microsoft.com/office/drawing/2014/main" id="{CAFBE972-2D6D-F141-A817-0B3B60FEA6B5}"/>
                  </a:ext>
                </a:extLst>
              </p:cNvPr>
              <p:cNvSpPr>
                <a:spLocks noChangeShapeType="1"/>
              </p:cNvSpPr>
              <p:nvPr/>
            </p:nvSpPr>
            <p:spPr bwMode="auto">
              <a:xfrm>
                <a:off x="3511550" y="3938588"/>
                <a:ext cx="0" cy="341312"/>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20" name="Rectangle 56">
                <a:extLst>
                  <a:ext uri="{FF2B5EF4-FFF2-40B4-BE49-F238E27FC236}">
                    <a16:creationId xmlns:a16="http://schemas.microsoft.com/office/drawing/2014/main" id="{4E8F470C-061F-2845-823B-7581E395AACB}"/>
                  </a:ext>
                </a:extLst>
              </p:cNvPr>
              <p:cNvSpPr>
                <a:spLocks noChangeArrowheads="1"/>
              </p:cNvSpPr>
              <p:nvPr/>
            </p:nvSpPr>
            <p:spPr bwMode="auto">
              <a:xfrm>
                <a:off x="2801938" y="4891088"/>
                <a:ext cx="1406525" cy="512762"/>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Head Networks</a:t>
                </a:r>
                <a:br>
                  <a:rPr lang="en-GB" sz="1400" dirty="0">
                    <a:solidFill>
                      <a:schemeClr val="bg1">
                        <a:lumMod val="95000"/>
                      </a:schemeClr>
                    </a:solidFill>
                  </a:rPr>
                </a:br>
                <a:r>
                  <a:rPr lang="en-GB" sz="1400" dirty="0">
                    <a:solidFill>
                      <a:schemeClr val="bg1">
                        <a:lumMod val="95000"/>
                      </a:schemeClr>
                    </a:solidFill>
                  </a:rPr>
                  <a:t>&amp; Systems</a:t>
                </a:r>
              </a:p>
            </p:txBody>
          </p:sp>
          <p:sp>
            <p:nvSpPr>
              <p:cNvPr id="21" name="Line 57">
                <a:extLst>
                  <a:ext uri="{FF2B5EF4-FFF2-40B4-BE49-F238E27FC236}">
                    <a16:creationId xmlns:a16="http://schemas.microsoft.com/office/drawing/2014/main" id="{C1B714AD-073A-F44D-B8E6-DE066EA4DF3A}"/>
                  </a:ext>
                </a:extLst>
              </p:cNvPr>
              <p:cNvSpPr>
                <a:spLocks noChangeShapeType="1"/>
              </p:cNvSpPr>
              <p:nvPr/>
            </p:nvSpPr>
            <p:spPr bwMode="auto">
              <a:xfrm>
                <a:off x="3511550" y="4568825"/>
                <a:ext cx="0" cy="341313"/>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22" name="Text Box 63">
                <a:extLst>
                  <a:ext uri="{FF2B5EF4-FFF2-40B4-BE49-F238E27FC236}">
                    <a16:creationId xmlns:a16="http://schemas.microsoft.com/office/drawing/2014/main" id="{1FF60D2B-E4D5-3446-A810-6F4050EBD6F9}"/>
                  </a:ext>
                </a:extLst>
              </p:cNvPr>
              <p:cNvSpPr txBox="1">
                <a:spLocks noChangeArrowheads="1"/>
              </p:cNvSpPr>
              <p:nvPr/>
            </p:nvSpPr>
            <p:spPr bwMode="auto">
              <a:xfrm>
                <a:off x="7439025" y="4211315"/>
                <a:ext cx="328490" cy="3195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MS PGothic" charset="0"/>
                    <a:cs typeface="MS PGothic" charset="0"/>
                  </a:defRPr>
                </a:lvl1pPr>
                <a:lvl2pPr marL="742950" indent="-285750">
                  <a:defRPr sz="2400">
                    <a:solidFill>
                      <a:schemeClr val="tx1"/>
                    </a:solidFill>
                    <a:latin typeface="Times New Roman" charset="0"/>
                    <a:ea typeface="MS PGothic" charset="0"/>
                    <a:cs typeface="MS PGothic" charset="0"/>
                  </a:defRPr>
                </a:lvl2pPr>
                <a:lvl3pPr marL="1143000" indent="-228600">
                  <a:defRPr sz="2400">
                    <a:solidFill>
                      <a:schemeClr val="tx1"/>
                    </a:solidFill>
                    <a:latin typeface="Times New Roman" charset="0"/>
                    <a:ea typeface="MS PGothic" charset="0"/>
                    <a:cs typeface="MS PGothic" charset="0"/>
                  </a:defRPr>
                </a:lvl3pPr>
                <a:lvl4pPr marL="1600200" indent="-228600">
                  <a:defRPr sz="2400">
                    <a:solidFill>
                      <a:schemeClr val="tx1"/>
                    </a:solidFill>
                    <a:latin typeface="Times New Roman" charset="0"/>
                    <a:ea typeface="MS PGothic" charset="0"/>
                    <a:cs typeface="MS PGothic" charset="0"/>
                  </a:defRPr>
                </a:lvl4pPr>
                <a:lvl5pPr marL="2057400" indent="-228600">
                  <a:defRPr sz="2400">
                    <a:solidFill>
                      <a:schemeClr val="tx1"/>
                    </a:solidFill>
                    <a:latin typeface="Times New Roman"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9pPr>
              </a:lstStyle>
              <a:p>
                <a:r>
                  <a:rPr lang="en-GB" sz="1600" b="1" dirty="0">
                    <a:latin typeface="+mn-lt"/>
                  </a:rPr>
                  <a:t>?</a:t>
                </a:r>
              </a:p>
            </p:txBody>
          </p:sp>
        </p:grpSp>
        <p:sp>
          <p:nvSpPr>
            <p:cNvPr id="34" name="Rectangle 11">
              <a:extLst>
                <a:ext uri="{FF2B5EF4-FFF2-40B4-BE49-F238E27FC236}">
                  <a16:creationId xmlns:a16="http://schemas.microsoft.com/office/drawing/2014/main" id="{8BFF43FF-6A36-DB41-9803-D5AFBA123CA1}"/>
                </a:ext>
              </a:extLst>
            </p:cNvPr>
            <p:cNvSpPr>
              <a:spLocks noChangeArrowheads="1"/>
            </p:cNvSpPr>
            <p:nvPr/>
          </p:nvSpPr>
          <p:spPr bwMode="auto">
            <a:xfrm>
              <a:off x="3788734" y="4344774"/>
              <a:ext cx="1195664" cy="312838"/>
            </a:xfrm>
            <a:prstGeom prst="rect">
              <a:avLst/>
            </a:prstGeom>
            <a:solidFill>
              <a:schemeClr val="accent2"/>
            </a:solidFill>
            <a:ln w="12700">
              <a:solidFill>
                <a:schemeClr val="tx1"/>
              </a:solidFill>
              <a:miter lim="800000"/>
              <a:headEnd/>
              <a:tailEnd/>
            </a:ln>
          </p:spPr>
          <p:txBody>
            <a:bodyPr wrap="none" anchor="ctr"/>
            <a:lstStyle/>
            <a:p>
              <a:pPr algn="ctr"/>
              <a:r>
                <a:rPr lang="en-GB" sz="1600" dirty="0">
                  <a:solidFill>
                    <a:schemeClr val="bg1">
                      <a:lumMod val="95000"/>
                    </a:schemeClr>
                  </a:solidFill>
                </a:rPr>
                <a:t>CSIRT</a:t>
              </a:r>
            </a:p>
          </p:txBody>
        </p:sp>
        <p:sp>
          <p:nvSpPr>
            <p:cNvPr id="35" name="Text Box 63">
              <a:extLst>
                <a:ext uri="{FF2B5EF4-FFF2-40B4-BE49-F238E27FC236}">
                  <a16:creationId xmlns:a16="http://schemas.microsoft.com/office/drawing/2014/main" id="{8F84969A-2AB6-D74A-B83B-9118C71DBDAD}"/>
                </a:ext>
              </a:extLst>
            </p:cNvPr>
            <p:cNvSpPr txBox="1">
              <a:spLocks noChangeArrowheads="1"/>
            </p:cNvSpPr>
            <p:nvPr/>
          </p:nvSpPr>
          <p:spPr bwMode="auto">
            <a:xfrm>
              <a:off x="4984398" y="4341860"/>
              <a:ext cx="279244"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MS PGothic" charset="0"/>
                  <a:cs typeface="MS PGothic" charset="0"/>
                </a:defRPr>
              </a:lvl1pPr>
              <a:lvl2pPr marL="742950" indent="-285750">
                <a:defRPr sz="2400">
                  <a:solidFill>
                    <a:schemeClr val="tx1"/>
                  </a:solidFill>
                  <a:latin typeface="Times New Roman" charset="0"/>
                  <a:ea typeface="MS PGothic" charset="0"/>
                  <a:cs typeface="MS PGothic" charset="0"/>
                </a:defRPr>
              </a:lvl2pPr>
              <a:lvl3pPr marL="1143000" indent="-228600">
                <a:defRPr sz="2400">
                  <a:solidFill>
                    <a:schemeClr val="tx1"/>
                  </a:solidFill>
                  <a:latin typeface="Times New Roman" charset="0"/>
                  <a:ea typeface="MS PGothic" charset="0"/>
                  <a:cs typeface="MS PGothic" charset="0"/>
                </a:defRPr>
              </a:lvl3pPr>
              <a:lvl4pPr marL="1600200" indent="-228600">
                <a:defRPr sz="2400">
                  <a:solidFill>
                    <a:schemeClr val="tx1"/>
                  </a:solidFill>
                  <a:latin typeface="Times New Roman" charset="0"/>
                  <a:ea typeface="MS PGothic" charset="0"/>
                  <a:cs typeface="MS PGothic" charset="0"/>
                </a:defRPr>
              </a:lvl4pPr>
              <a:lvl5pPr marL="2057400" indent="-228600">
                <a:defRPr sz="2400">
                  <a:solidFill>
                    <a:schemeClr val="tx1"/>
                  </a:solidFill>
                  <a:latin typeface="Times New Roman"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9pPr>
            </a:lstStyle>
            <a:p>
              <a:r>
                <a:rPr lang="en-GB" sz="1600" b="1" dirty="0">
                  <a:latin typeface="+mn-lt"/>
                </a:rPr>
                <a:t>?</a:t>
              </a:r>
              <a:endParaRPr lang="en-GB" sz="1400" b="1" dirty="0">
                <a:latin typeface="+mn-lt"/>
              </a:endParaRPr>
            </a:p>
          </p:txBody>
        </p:sp>
      </p:grpSp>
      <p:sp>
        <p:nvSpPr>
          <p:cNvPr id="37" name="Rectangle 36">
            <a:extLst>
              <a:ext uri="{FF2B5EF4-FFF2-40B4-BE49-F238E27FC236}">
                <a16:creationId xmlns:a16="http://schemas.microsoft.com/office/drawing/2014/main" id="{505937CD-F89E-AF4A-A49F-D3B17E3BCDF4}"/>
              </a:ext>
            </a:extLst>
          </p:cNvPr>
          <p:cNvSpPr/>
          <p:nvPr/>
        </p:nvSpPr>
        <p:spPr>
          <a:xfrm>
            <a:off x="3565787" y="4850011"/>
            <a:ext cx="1766894" cy="276999"/>
          </a:xfrm>
          <a:prstGeom prst="rect">
            <a:avLst/>
          </a:prstGeom>
        </p:spPr>
        <p:txBody>
          <a:bodyPr wrap="none">
            <a:spAutoFit/>
          </a:bodyPr>
          <a:lstStyle/>
          <a:p>
            <a:pPr algn="ctr"/>
            <a:r>
              <a:rPr lang="en-IE" sz="1200" dirty="0"/>
              <a:t>Diagram courtesy S-CURE</a:t>
            </a:r>
            <a:endParaRPr lang="en-GB" sz="1050" dirty="0"/>
          </a:p>
        </p:txBody>
      </p:sp>
    </p:spTree>
    <p:extLst>
      <p:ext uri="{BB962C8B-B14F-4D97-AF65-F5344CB8AC3E}">
        <p14:creationId xmlns:p14="http://schemas.microsoft.com/office/powerpoint/2010/main" val="32509464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49764"/>
            <a:ext cx="8439238" cy="3934405"/>
          </a:xfrm>
        </p:spPr>
        <p:txBody>
          <a:bodyPr>
            <a:normAutofit/>
          </a:bodyPr>
          <a:lstStyle/>
          <a:p>
            <a:r>
              <a:rPr lang="en-GB" dirty="0"/>
              <a:t>Split into groups of 3-4 </a:t>
            </a:r>
            <a:r>
              <a:rPr lang="en-GB" sz="2000" dirty="0"/>
              <a:t>(no same org people in same group)</a:t>
            </a:r>
            <a:endParaRPr lang="en-GB" dirty="0"/>
          </a:p>
          <a:p>
            <a:r>
              <a:rPr lang="en-GB" dirty="0"/>
              <a:t>In each group :</a:t>
            </a:r>
          </a:p>
          <a:p>
            <a:pPr lvl="1"/>
            <a:r>
              <a:rPr lang="en-GB" dirty="0"/>
              <a:t>One member make some notes for wrap-up</a:t>
            </a:r>
          </a:p>
          <a:p>
            <a:pPr lvl="1"/>
            <a:r>
              <a:rPr lang="en-GB" dirty="0"/>
              <a:t>Choose </a:t>
            </a:r>
            <a:r>
              <a:rPr lang="en-GB" b="1" dirty="0"/>
              <a:t>one</a:t>
            </a:r>
            <a:r>
              <a:rPr lang="en-GB" dirty="0"/>
              <a:t> of your CSIRTs and </a:t>
            </a:r>
            <a:r>
              <a:rPr lang="en-GB" b="1" dirty="0"/>
              <a:t>discuss (= exercise purpose)</a:t>
            </a:r>
          </a:p>
          <a:p>
            <a:pPr lvl="2"/>
            <a:r>
              <a:rPr lang="en-GB" dirty="0"/>
              <a:t>Mandate : how and by whom was your CSIRT mandated ?</a:t>
            </a:r>
          </a:p>
          <a:p>
            <a:pPr lvl="2"/>
            <a:r>
              <a:rPr lang="en-GB" dirty="0"/>
              <a:t>Constituency : who do you work for ?</a:t>
            </a:r>
          </a:p>
          <a:p>
            <a:pPr lvl="2"/>
            <a:r>
              <a:rPr lang="en-GB" dirty="0"/>
              <a:t>Authority : what is your team allowed to do ?</a:t>
            </a:r>
          </a:p>
          <a:p>
            <a:pPr lvl="2"/>
            <a:r>
              <a:rPr lang="en-GB" dirty="0"/>
              <a:t>Responsibility : what is your team expected to do ? </a:t>
            </a:r>
          </a:p>
          <a:p>
            <a:pPr lvl="2"/>
            <a:r>
              <a:rPr lang="en-GB" dirty="0"/>
              <a:t>Services : what services does your team offer to the constituency ?</a:t>
            </a:r>
          </a:p>
          <a:p>
            <a:pPr lvl="2"/>
            <a:r>
              <a:rPr lang="en-GB" dirty="0"/>
              <a:t>Structure of team : central/distributed ? Experts on-call ? ( </a:t>
            </a:r>
            <a:r>
              <a:rPr lang="en-GB" dirty="0" err="1"/>
              <a:t>Timezones</a:t>
            </a:r>
            <a:r>
              <a:rPr lang="en-GB" dirty="0"/>
              <a:t> ? )</a:t>
            </a:r>
          </a:p>
          <a:p>
            <a:pPr lvl="2"/>
            <a:r>
              <a:rPr lang="en-GB" dirty="0"/>
              <a:t>Place of team in organisation : where do you fit in ? Does this set-up work well ?</a:t>
            </a:r>
          </a:p>
          <a:p>
            <a:r>
              <a:rPr lang="en-GB" dirty="0"/>
              <a:t>Plenary wrap-up (discuss </a:t>
            </a:r>
            <a:r>
              <a:rPr lang="en-GB" b="1" dirty="0"/>
              <a:t>only</a:t>
            </a:r>
            <a:r>
              <a:rPr lang="en-GB" dirty="0"/>
              <a:t> highlights of group discussions)</a:t>
            </a:r>
          </a:p>
          <a:p>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22</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Exercise (30 minutes)</a:t>
            </a:r>
          </a:p>
        </p:txBody>
      </p:sp>
    </p:spTree>
    <p:extLst>
      <p:ext uri="{BB962C8B-B14F-4D97-AF65-F5344CB8AC3E}">
        <p14:creationId xmlns:p14="http://schemas.microsoft.com/office/powerpoint/2010/main" val="15507088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r>
              <a:rPr lang="en-GB" dirty="0"/>
              <a:t>The main organisational factors to bear in mind</a:t>
            </a:r>
          </a:p>
          <a:p>
            <a:endParaRPr lang="en-GB" dirty="0"/>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Organisational Factors</a:t>
            </a:r>
          </a:p>
        </p:txBody>
      </p:sp>
    </p:spTree>
    <p:extLst>
      <p:ext uri="{BB962C8B-B14F-4D97-AF65-F5344CB8AC3E}">
        <p14:creationId xmlns:p14="http://schemas.microsoft.com/office/powerpoint/2010/main" val="23545715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235493"/>
            <a:ext cx="3664587" cy="2924930"/>
          </a:xfrm>
        </p:spPr>
        <p:txBody>
          <a:bodyPr>
            <a:normAutofit/>
          </a:bodyPr>
          <a:lstStyle/>
          <a:p>
            <a:pPr marL="0" indent="0">
              <a:buNone/>
            </a:pPr>
            <a:r>
              <a:rPr lang="en-GB" dirty="0"/>
              <a:t>CSIRT Mandate should come from Board level</a:t>
            </a:r>
          </a:p>
          <a:p>
            <a:pPr marL="0" indent="0">
              <a:buNone/>
            </a:pPr>
            <a:r>
              <a:rPr lang="en-GB" dirty="0"/>
              <a:t>For national teams best anchored in legislation</a:t>
            </a:r>
          </a:p>
          <a:p>
            <a:pPr lvl="1"/>
            <a:r>
              <a:rPr lang="en-GB" dirty="0"/>
              <a:t>And/or national cyber security/resilience policy</a:t>
            </a:r>
          </a:p>
          <a:p>
            <a:pPr marL="0" indent="0">
              <a:buNone/>
            </a:pPr>
            <a:endParaRPr lang="en-GB" dirty="0"/>
          </a:p>
          <a:p>
            <a:pPr marL="0" indent="0">
              <a:buNone/>
            </a:pPr>
            <a:r>
              <a:rPr lang="en-GB" dirty="0"/>
              <a:t>Funding also needs to be anchored at high level to ensure continuity</a:t>
            </a:r>
          </a:p>
          <a:p>
            <a:pPr marL="0" indent="0">
              <a:buNone/>
            </a:pPr>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24</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Mandate: SIM3 O-1</a:t>
            </a:r>
          </a:p>
        </p:txBody>
      </p:sp>
      <p:pic>
        <p:nvPicPr>
          <p:cNvPr id="7" name="Picture 6">
            <a:extLst>
              <a:ext uri="{FF2B5EF4-FFF2-40B4-BE49-F238E27FC236}">
                <a16:creationId xmlns:a16="http://schemas.microsoft.com/office/drawing/2014/main" id="{12AF5387-6697-C449-94F5-DC3C5445D8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0538" y="1206917"/>
            <a:ext cx="4488901" cy="2991766"/>
          </a:xfrm>
          <a:prstGeom prst="rect">
            <a:avLst/>
          </a:prstGeom>
        </p:spPr>
      </p:pic>
      <p:sp>
        <p:nvSpPr>
          <p:cNvPr id="8" name="TextBox 7">
            <a:extLst>
              <a:ext uri="{FF2B5EF4-FFF2-40B4-BE49-F238E27FC236}">
                <a16:creationId xmlns:a16="http://schemas.microsoft.com/office/drawing/2014/main" id="{4EE6CD17-E3CD-4040-BF6C-8A1238A790C3}"/>
              </a:ext>
            </a:extLst>
          </p:cNvPr>
          <p:cNvSpPr txBox="1"/>
          <p:nvPr/>
        </p:nvSpPr>
        <p:spPr>
          <a:xfrm>
            <a:off x="5297059" y="4843214"/>
            <a:ext cx="2638736" cy="276999"/>
          </a:xfrm>
          <a:prstGeom prst="rect">
            <a:avLst/>
          </a:prstGeom>
          <a:noFill/>
        </p:spPr>
        <p:txBody>
          <a:bodyPr wrap="none" rtlCol="0">
            <a:spAutoFit/>
          </a:bodyPr>
          <a:lstStyle/>
          <a:p>
            <a:pPr algn="ctr"/>
            <a:r>
              <a:rPr lang="en-IE" sz="1200" dirty="0"/>
              <a:t>Photo by </a:t>
            </a:r>
            <a:r>
              <a:rPr lang="en-IE" sz="1200" dirty="0">
                <a:hlinkClick r:id="rId4"/>
              </a:rPr>
              <a:t>Simon Matzinger</a:t>
            </a:r>
            <a:r>
              <a:rPr lang="en-IE" sz="1200" dirty="0"/>
              <a:t> on </a:t>
            </a:r>
            <a:r>
              <a:rPr lang="en-IE" sz="1200" dirty="0">
                <a:hlinkClick r:id="rId5"/>
              </a:rPr>
              <a:t>Unsplash</a:t>
            </a:r>
            <a:endParaRPr lang="en-GB" sz="800" dirty="0"/>
          </a:p>
        </p:txBody>
      </p:sp>
    </p:spTree>
    <p:extLst>
      <p:ext uri="{BB962C8B-B14F-4D97-AF65-F5344CB8AC3E}">
        <p14:creationId xmlns:p14="http://schemas.microsoft.com/office/powerpoint/2010/main" val="22940778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49765"/>
            <a:ext cx="8439238" cy="3659768"/>
          </a:xfrm>
        </p:spPr>
        <p:txBody>
          <a:bodyPr>
            <a:normAutofit/>
          </a:bodyPr>
          <a:lstStyle/>
          <a:p>
            <a:pPr marL="0" indent="0">
              <a:buNone/>
            </a:pPr>
            <a:r>
              <a:rPr lang="en-US" dirty="0"/>
              <a:t>Who does your CSIRT work for, what is the target group ?</a:t>
            </a:r>
          </a:p>
          <a:p>
            <a:pPr marL="0" indent="0">
              <a:buNone/>
            </a:pPr>
            <a:r>
              <a:rPr lang="en-US" dirty="0"/>
              <a:t>Main types of constituencies:</a:t>
            </a:r>
          </a:p>
          <a:p>
            <a:pPr lvl="1"/>
            <a:r>
              <a:rPr lang="en-US" dirty="0"/>
              <a:t>National/CII : serving the country, or at least the critical infrastructure</a:t>
            </a:r>
          </a:p>
          <a:p>
            <a:pPr lvl="1"/>
            <a:r>
              <a:rPr lang="en-US" dirty="0"/>
              <a:t>Sector : serving a specific sector like e.g. the energy sector (usually inside a country)</a:t>
            </a:r>
          </a:p>
          <a:p>
            <a:pPr lvl="1"/>
            <a:r>
              <a:rPr lang="en-US" dirty="0"/>
              <a:t>Government</a:t>
            </a:r>
          </a:p>
          <a:p>
            <a:pPr lvl="1"/>
            <a:r>
              <a:rPr lang="en-US" dirty="0"/>
              <a:t>Military </a:t>
            </a:r>
          </a:p>
          <a:p>
            <a:pPr lvl="1"/>
            <a:r>
              <a:rPr lang="en-US" dirty="0"/>
              <a:t>Academia : serving universities, research institutes, schools, libraries, etc.</a:t>
            </a:r>
            <a:endParaRPr lang="en-GB" dirty="0"/>
          </a:p>
          <a:p>
            <a:pPr lvl="1"/>
            <a:r>
              <a:rPr lang="en-US" dirty="0"/>
              <a:t>Own </a:t>
            </a:r>
            <a:r>
              <a:rPr lang="en-US" dirty="0" err="1"/>
              <a:t>organisation</a:t>
            </a:r>
            <a:r>
              <a:rPr lang="en-US" dirty="0"/>
              <a:t>/corporation : most commonly found all over society/business</a:t>
            </a:r>
          </a:p>
          <a:p>
            <a:pPr lvl="1"/>
            <a:r>
              <a:rPr lang="en-US" dirty="0"/>
              <a:t>Paying customers : offering commercial CSIRT services</a:t>
            </a:r>
          </a:p>
          <a:p>
            <a:pPr marL="0" indent="0">
              <a:buNone/>
            </a:pPr>
            <a:r>
              <a:rPr lang="en-US" dirty="0"/>
              <a:t>PSIRTs (Product Security Incident Response Teams) are special case</a:t>
            </a:r>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25</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Constituency: SIM3 O-2 </a:t>
            </a:r>
          </a:p>
        </p:txBody>
      </p:sp>
    </p:spTree>
    <p:extLst>
      <p:ext uri="{BB962C8B-B14F-4D97-AF65-F5344CB8AC3E}">
        <p14:creationId xmlns:p14="http://schemas.microsoft.com/office/powerpoint/2010/main" val="33514651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0" y="1149765"/>
            <a:ext cx="8439239" cy="3507960"/>
          </a:xfrm>
        </p:spPr>
        <p:txBody>
          <a:bodyPr>
            <a:normAutofit/>
          </a:bodyPr>
          <a:lstStyle/>
          <a:p>
            <a:pPr marL="0" indent="0">
              <a:buNone/>
            </a:pPr>
            <a:r>
              <a:rPr lang="en-GB" dirty="0"/>
              <a:t>Authority – what is your team allowed to do</a:t>
            </a:r>
          </a:p>
          <a:p>
            <a:pPr lvl="1"/>
            <a:r>
              <a:rPr lang="en-GB" dirty="0"/>
              <a:t>Advise only ?</a:t>
            </a:r>
          </a:p>
          <a:p>
            <a:pPr lvl="1"/>
            <a:r>
              <a:rPr lang="en-GB" dirty="0"/>
              <a:t>Power of escalation ? - you need that if you can’t enforce …</a:t>
            </a:r>
          </a:p>
          <a:p>
            <a:pPr lvl="1"/>
            <a:r>
              <a:rPr lang="en-GB" dirty="0"/>
              <a:t>Power of enforcement ? (e.g. blocking)</a:t>
            </a:r>
          </a:p>
          <a:p>
            <a:endParaRPr lang="en-GB" sz="900" dirty="0"/>
          </a:p>
          <a:p>
            <a:pPr marL="0" indent="0">
              <a:buNone/>
            </a:pPr>
            <a:r>
              <a:rPr lang="en-GB" dirty="0"/>
              <a:t>Authority must come from highest governance level (not from head of IT)</a:t>
            </a:r>
          </a:p>
          <a:p>
            <a:pPr lvl="1"/>
            <a:r>
              <a:rPr lang="en-GB" dirty="0"/>
              <a:t>Have a “CSIRT charter” document approved and rubberstamped</a:t>
            </a:r>
          </a:p>
          <a:p>
            <a:pPr lvl="1"/>
            <a:r>
              <a:rPr lang="en-GB" dirty="0"/>
              <a:t>CISO role is intermediary between CSIRT and Board</a:t>
            </a:r>
            <a:endParaRPr lang="en-GB" sz="1600" dirty="0"/>
          </a:p>
          <a:p>
            <a:pPr marL="0" indent="0">
              <a:buNone/>
            </a:pPr>
            <a:endParaRPr lang="en-GB" sz="900" dirty="0"/>
          </a:p>
          <a:p>
            <a:pPr marL="0" indent="0">
              <a:buNone/>
            </a:pPr>
            <a:r>
              <a:rPr lang="en-GB" dirty="0">
                <a:solidFill>
                  <a:srgbClr val="FF0000"/>
                </a:solidFill>
              </a:rPr>
              <a:t>Authority is not the key factor to success</a:t>
            </a:r>
            <a:r>
              <a:rPr lang="en-GB" dirty="0">
                <a:solidFill>
                  <a:srgbClr val="1C4161"/>
                </a:solidFill>
              </a:rPr>
              <a:t>, but it can help. </a:t>
            </a:r>
            <a:br>
              <a:rPr lang="en-GB" dirty="0">
                <a:solidFill>
                  <a:srgbClr val="1C4161"/>
                </a:solidFill>
              </a:rPr>
            </a:br>
            <a:r>
              <a:rPr lang="en-GB" dirty="0">
                <a:solidFill>
                  <a:srgbClr val="1C4161"/>
                </a:solidFill>
              </a:rPr>
              <a:t>Al Capone: a gun and a good argument is better than just a good argument !</a:t>
            </a:r>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26</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Authority: SIM3 O-4</a:t>
            </a:r>
          </a:p>
        </p:txBody>
      </p:sp>
    </p:spTree>
    <p:extLst>
      <p:ext uri="{BB962C8B-B14F-4D97-AF65-F5344CB8AC3E}">
        <p14:creationId xmlns:p14="http://schemas.microsoft.com/office/powerpoint/2010/main" val="42343154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27</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Responsibility: SIM3 O-4</a:t>
            </a:r>
          </a:p>
        </p:txBody>
      </p:sp>
      <p:sp>
        <p:nvSpPr>
          <p:cNvPr id="5" name="Rectangle 3">
            <a:extLst>
              <a:ext uri="{FF2B5EF4-FFF2-40B4-BE49-F238E27FC236}">
                <a16:creationId xmlns:a16="http://schemas.microsoft.com/office/drawing/2014/main" id="{DDD83A18-1907-4F47-AC15-1D6BB0622C50}"/>
              </a:ext>
            </a:extLst>
          </p:cNvPr>
          <p:cNvSpPr>
            <a:spLocks noGrp="1" noChangeArrowheads="1"/>
          </p:cNvSpPr>
          <p:nvPr>
            <p:ph sz="half" idx="1"/>
          </p:nvPr>
        </p:nvSpPr>
        <p:spPr>
          <a:xfrm>
            <a:off x="479425" y="1058528"/>
            <a:ext cx="3810000" cy="3751005"/>
          </a:xfrm>
        </p:spPr>
        <p:txBody>
          <a:bodyPr>
            <a:normAutofit fontScale="92500" lnSpcReduction="20000"/>
          </a:bodyPr>
          <a:lstStyle/>
          <a:p>
            <a:pPr marL="0" indent="0">
              <a:buNone/>
            </a:pPr>
            <a:r>
              <a:rPr lang="en-GB" sz="1700" i="1" dirty="0"/>
              <a:t>reactive :</a:t>
            </a:r>
            <a:r>
              <a:rPr lang="en-GB" sz="1600" i="1" dirty="0"/>
              <a:t> </a:t>
            </a:r>
            <a:endParaRPr lang="en-GB" i="1" dirty="0"/>
          </a:p>
          <a:p>
            <a:r>
              <a:rPr lang="en-GB" b="1" dirty="0"/>
              <a:t>Incident handling	 </a:t>
            </a:r>
          </a:p>
          <a:p>
            <a:pPr eaLnBrk="1" hangingPunct="1"/>
            <a:r>
              <a:rPr lang="en-GB" dirty="0"/>
              <a:t>Alerts &amp; warnings</a:t>
            </a:r>
          </a:p>
          <a:p>
            <a:pPr eaLnBrk="1" hangingPunct="1"/>
            <a:r>
              <a:rPr lang="en-GB" dirty="0"/>
              <a:t>Vulnerability handling</a:t>
            </a:r>
          </a:p>
          <a:p>
            <a:pPr eaLnBrk="1" hangingPunct="1"/>
            <a:r>
              <a:rPr lang="en-GB" dirty="0" err="1"/>
              <a:t>Artifact</a:t>
            </a:r>
            <a:r>
              <a:rPr lang="en-GB" dirty="0"/>
              <a:t> handling</a:t>
            </a:r>
          </a:p>
          <a:p>
            <a:pPr eaLnBrk="1" hangingPunct="1"/>
            <a:endParaRPr lang="en-GB" sz="400" dirty="0"/>
          </a:p>
          <a:p>
            <a:pPr marL="0" indent="0">
              <a:buNone/>
            </a:pPr>
            <a:r>
              <a:rPr lang="en-GB" sz="1700" i="1" dirty="0"/>
              <a:t>pro-active : </a:t>
            </a:r>
            <a:endParaRPr lang="en-GB" dirty="0"/>
          </a:p>
          <a:p>
            <a:pPr eaLnBrk="1" hangingPunct="1"/>
            <a:r>
              <a:rPr lang="en-GB" dirty="0"/>
              <a:t>Announcements</a:t>
            </a:r>
          </a:p>
          <a:p>
            <a:pPr eaLnBrk="1" hangingPunct="1"/>
            <a:r>
              <a:rPr lang="en-GB" dirty="0"/>
              <a:t>Technology watch</a:t>
            </a:r>
          </a:p>
          <a:p>
            <a:pPr eaLnBrk="1" hangingPunct="1"/>
            <a:r>
              <a:rPr lang="en-GB" dirty="0"/>
              <a:t>Audits/assessments</a:t>
            </a:r>
          </a:p>
          <a:p>
            <a:pPr eaLnBrk="1" hangingPunct="1"/>
            <a:r>
              <a:rPr lang="en-GB" dirty="0"/>
              <a:t>Tools maintenance</a:t>
            </a:r>
          </a:p>
          <a:p>
            <a:pPr eaLnBrk="1" hangingPunct="1"/>
            <a:r>
              <a:rPr lang="en-GB" dirty="0"/>
              <a:t>Security tool development</a:t>
            </a:r>
          </a:p>
          <a:p>
            <a:pPr eaLnBrk="1" hangingPunct="1"/>
            <a:r>
              <a:rPr lang="en-GB" dirty="0"/>
              <a:t>Intrusion detection</a:t>
            </a:r>
          </a:p>
        </p:txBody>
      </p:sp>
      <p:sp>
        <p:nvSpPr>
          <p:cNvPr id="6" name="Rectangle 4">
            <a:extLst>
              <a:ext uri="{FF2B5EF4-FFF2-40B4-BE49-F238E27FC236}">
                <a16:creationId xmlns:a16="http://schemas.microsoft.com/office/drawing/2014/main" id="{3737C0C0-3FEF-E547-9C40-9F788839CB73}"/>
              </a:ext>
            </a:extLst>
          </p:cNvPr>
          <p:cNvSpPr txBox="1">
            <a:spLocks noChangeArrowheads="1"/>
          </p:cNvSpPr>
          <p:nvPr/>
        </p:nvSpPr>
        <p:spPr>
          <a:xfrm>
            <a:off x="4448175" y="1058528"/>
            <a:ext cx="4341264" cy="356159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1900" kern="1200">
                <a:solidFill>
                  <a:srgbClr val="153D6E"/>
                </a:solidFill>
                <a:latin typeface="+mn-lt"/>
                <a:ea typeface="Verdana" panose="020B0604030504040204" pitchFamily="34" charset="0"/>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750" kern="1200">
                <a:solidFill>
                  <a:srgbClr val="153D6E"/>
                </a:solidFill>
                <a:latin typeface="+mn-lt"/>
                <a:ea typeface="Verdana" panose="020B0604030504040204" pitchFamily="34" charset="0"/>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GB" sz="1600" i="1" dirty="0"/>
              <a:t>quality management : </a:t>
            </a:r>
            <a:endParaRPr lang="en-GB" sz="1600" dirty="0"/>
          </a:p>
          <a:p>
            <a:r>
              <a:rPr lang="en-GB" sz="1800" dirty="0"/>
              <a:t>Risk analysis</a:t>
            </a:r>
          </a:p>
          <a:p>
            <a:r>
              <a:rPr lang="en-GB" sz="1800" dirty="0"/>
              <a:t>Business continuity planning</a:t>
            </a:r>
          </a:p>
          <a:p>
            <a:r>
              <a:rPr lang="en-GB" sz="1800" dirty="0"/>
              <a:t>Security consulting</a:t>
            </a:r>
          </a:p>
          <a:p>
            <a:r>
              <a:rPr lang="en-GB" sz="1800" dirty="0"/>
              <a:t>Awareness building</a:t>
            </a:r>
          </a:p>
          <a:p>
            <a:r>
              <a:rPr lang="en-GB" sz="1800" dirty="0"/>
              <a:t>Education/training</a:t>
            </a:r>
          </a:p>
          <a:p>
            <a:r>
              <a:rPr lang="en-GB" sz="1800" dirty="0"/>
              <a:t>Product evaluation/certification </a:t>
            </a:r>
            <a:endParaRPr lang="en-GB" dirty="0"/>
          </a:p>
          <a:p>
            <a:endParaRPr lang="en-GB" sz="100" dirty="0"/>
          </a:p>
          <a:p>
            <a:pPr marL="0" indent="0">
              <a:buNone/>
            </a:pPr>
            <a:endParaRPr lang="en-GB" sz="1000" b="1" dirty="0"/>
          </a:p>
          <a:p>
            <a:pPr marL="0" indent="0">
              <a:buNone/>
            </a:pPr>
            <a:r>
              <a:rPr lang="en-GB" sz="2000" b="1" dirty="0">
                <a:solidFill>
                  <a:srgbClr val="FF0000"/>
                </a:solidFill>
              </a:rPr>
              <a:t>No team is responsible for all of these !</a:t>
            </a:r>
          </a:p>
        </p:txBody>
      </p:sp>
      <p:sp>
        <p:nvSpPr>
          <p:cNvPr id="8" name="Rectangle 7">
            <a:extLst>
              <a:ext uri="{FF2B5EF4-FFF2-40B4-BE49-F238E27FC236}">
                <a16:creationId xmlns:a16="http://schemas.microsoft.com/office/drawing/2014/main" id="{533CFE7D-3C66-5346-8918-FA8845D7D5A6}"/>
              </a:ext>
            </a:extLst>
          </p:cNvPr>
          <p:cNvSpPr/>
          <p:nvPr/>
        </p:nvSpPr>
        <p:spPr>
          <a:xfrm>
            <a:off x="986236" y="4838462"/>
            <a:ext cx="7258654" cy="276999"/>
          </a:xfrm>
          <a:prstGeom prst="rect">
            <a:avLst/>
          </a:prstGeom>
        </p:spPr>
        <p:txBody>
          <a:bodyPr wrap="none">
            <a:spAutoFit/>
          </a:bodyPr>
          <a:lstStyle/>
          <a:p>
            <a:pPr algn="ctr"/>
            <a:r>
              <a:rPr lang="en-GB" sz="1200" dirty="0"/>
              <a:t>List from CERT/CC and ENISA : </a:t>
            </a:r>
            <a:r>
              <a:rPr lang="en-US" sz="1200" dirty="0">
                <a:solidFill>
                  <a:srgbClr val="153D6E"/>
                </a:solidFill>
                <a:hlinkClick r:id="rId3"/>
              </a:rPr>
              <a:t>https://resources.sei.cmu.edu/asset_files/WhitePaper/2002_019_001_53048.pdf</a:t>
            </a:r>
            <a:r>
              <a:rPr lang="en-US" sz="1200" dirty="0">
                <a:solidFill>
                  <a:srgbClr val="153D6E"/>
                </a:solidFill>
              </a:rPr>
              <a:t> </a:t>
            </a:r>
            <a:r>
              <a:rPr lang="en-GB" sz="1200" dirty="0"/>
              <a:t> </a:t>
            </a:r>
          </a:p>
        </p:txBody>
      </p:sp>
    </p:spTree>
    <p:extLst>
      <p:ext uri="{BB962C8B-B14F-4D97-AF65-F5344CB8AC3E}">
        <p14:creationId xmlns:p14="http://schemas.microsoft.com/office/powerpoint/2010/main" val="18923235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350201" y="1149765"/>
            <a:ext cx="8439238" cy="3659768"/>
          </a:xfrm>
        </p:spPr>
        <p:txBody>
          <a:bodyPr>
            <a:normAutofit/>
          </a:bodyPr>
          <a:lstStyle/>
          <a:p>
            <a:pPr marL="0" indent="0">
              <a:buNone/>
            </a:pPr>
            <a:r>
              <a:rPr lang="en-GB" dirty="0"/>
              <a:t>FIRST CSIRT Services Framework</a:t>
            </a:r>
          </a:p>
          <a:p>
            <a:pPr lvl="1"/>
            <a:r>
              <a:rPr lang="en-GB" dirty="0">
                <a:hlinkClick r:id="rId3"/>
              </a:rPr>
              <a:t>https://www.first.org/education/csirt_service-framework_v1.1</a:t>
            </a:r>
            <a:r>
              <a:rPr lang="en-GB" dirty="0"/>
              <a:t>  </a:t>
            </a:r>
          </a:p>
          <a:p>
            <a:pPr marL="0" indent="0">
              <a:buNone/>
            </a:pPr>
            <a:r>
              <a:rPr lang="en-GB" dirty="0"/>
              <a:t>Service areas: (subdivided in services and then functions)</a:t>
            </a:r>
          </a:p>
          <a:p>
            <a:pPr lvl="1"/>
            <a:r>
              <a:rPr lang="en-GB" dirty="0"/>
              <a:t>Security Event Management</a:t>
            </a:r>
          </a:p>
          <a:p>
            <a:pPr lvl="1"/>
            <a:r>
              <a:rPr lang="en-GB" dirty="0"/>
              <a:t>Incident Management</a:t>
            </a:r>
          </a:p>
          <a:p>
            <a:pPr lvl="1"/>
            <a:r>
              <a:rPr lang="en-GB" dirty="0"/>
              <a:t>Cyber Threat Intelligence Management</a:t>
            </a:r>
          </a:p>
          <a:p>
            <a:pPr lvl="1"/>
            <a:r>
              <a:rPr lang="en-GB" dirty="0"/>
              <a:t>Vulnerability Management</a:t>
            </a:r>
          </a:p>
          <a:p>
            <a:pPr lvl="1"/>
            <a:r>
              <a:rPr lang="en-GB" dirty="0"/>
              <a:t>Knowledge Transfer</a:t>
            </a:r>
          </a:p>
          <a:p>
            <a:pPr marL="0" indent="0">
              <a:buNone/>
            </a:pPr>
            <a:endParaRPr lang="en-GB" sz="500" dirty="0"/>
          </a:p>
          <a:p>
            <a:pPr marL="0" indent="0">
              <a:buNone/>
            </a:pPr>
            <a:r>
              <a:rPr lang="en-GB" dirty="0"/>
              <a:t>rfc2350 : strong advice to fill it out </a:t>
            </a:r>
          </a:p>
          <a:p>
            <a:pPr lvl="1"/>
            <a:r>
              <a:rPr lang="en-GB" dirty="0"/>
              <a:t>Operational factsheet of your CSIRT (services and contact data)</a:t>
            </a:r>
          </a:p>
          <a:p>
            <a:pPr lvl="1"/>
            <a:r>
              <a:rPr lang="en-GB" dirty="0"/>
              <a:t>Place on your team’s webpages</a:t>
            </a:r>
          </a:p>
          <a:p>
            <a:pPr lvl="1"/>
            <a:endParaRPr lang="en-GB" dirty="0"/>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28</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Services: SIM3 O-5</a:t>
            </a:r>
          </a:p>
        </p:txBody>
      </p:sp>
    </p:spTree>
    <p:extLst>
      <p:ext uri="{BB962C8B-B14F-4D97-AF65-F5344CB8AC3E}">
        <p14:creationId xmlns:p14="http://schemas.microsoft.com/office/powerpoint/2010/main" val="35887054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1796715" y="1262059"/>
            <a:ext cx="6992723" cy="3489722"/>
          </a:xfrm>
        </p:spPr>
        <p:txBody>
          <a:bodyPr/>
          <a:lstStyle/>
          <a:p>
            <a:pPr marL="457200" indent="-457200">
              <a:buFont typeface="+mj-lt"/>
              <a:buAutoNum type="arabicPeriod"/>
            </a:pPr>
            <a:r>
              <a:rPr lang="en-GB" dirty="0"/>
              <a:t>Incident prevention</a:t>
            </a:r>
          </a:p>
          <a:p>
            <a:pPr lvl="2"/>
            <a:r>
              <a:rPr lang="en-GB" dirty="0"/>
              <a:t>Awareness raising, audits, port and vulnerability scans, advisories, …</a:t>
            </a:r>
          </a:p>
          <a:p>
            <a:pPr marL="609600" indent="-609600">
              <a:buFontTx/>
              <a:buAutoNum type="arabicPeriod"/>
            </a:pPr>
            <a:r>
              <a:rPr lang="en-GB" dirty="0"/>
              <a:t>Incident detection</a:t>
            </a:r>
          </a:p>
          <a:p>
            <a:pPr lvl="2"/>
            <a:r>
              <a:rPr lang="en-GB" dirty="0"/>
              <a:t>IDS sensors, firewall alerts, point-of-contact, …</a:t>
            </a:r>
          </a:p>
          <a:p>
            <a:pPr marL="609600" indent="-609600">
              <a:buFontTx/>
              <a:buAutoNum type="arabicPeriod"/>
            </a:pPr>
            <a:r>
              <a:rPr lang="en-GB" dirty="0"/>
              <a:t>Incident resolution</a:t>
            </a:r>
          </a:p>
          <a:p>
            <a:pPr lvl="2"/>
            <a:r>
              <a:rPr lang="en-GB" dirty="0"/>
              <a:t>Incident co-ordination, on site handling, …</a:t>
            </a:r>
          </a:p>
          <a:p>
            <a:pPr marL="609600" indent="-609600">
              <a:buFontTx/>
              <a:buAutoNum type="arabicPeriod"/>
            </a:pPr>
            <a:r>
              <a:rPr lang="en-GB" dirty="0"/>
              <a:t>Incident quality management</a:t>
            </a:r>
          </a:p>
          <a:p>
            <a:pPr lvl="2"/>
            <a:r>
              <a:rPr lang="en-GB" dirty="0"/>
              <a:t>Team meetings, lessons learnt, recommendations, …</a:t>
            </a:r>
          </a:p>
          <a:p>
            <a:pPr lvl="2"/>
            <a:r>
              <a:rPr lang="en-GB" dirty="0"/>
              <a:t>Feeds back to incident prevention</a:t>
            </a:r>
            <a:endParaRPr lang="en-US" dirty="0"/>
          </a:p>
          <a:p>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29</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Service cycle</a:t>
            </a:r>
          </a:p>
        </p:txBody>
      </p:sp>
      <p:cxnSp>
        <p:nvCxnSpPr>
          <p:cNvPr id="15" name="Straight Connector 14">
            <a:extLst>
              <a:ext uri="{FF2B5EF4-FFF2-40B4-BE49-F238E27FC236}">
                <a16:creationId xmlns:a16="http://schemas.microsoft.com/office/drawing/2014/main" id="{C96DE69A-76A2-804B-ABC8-6271551C76ED}"/>
              </a:ext>
            </a:extLst>
          </p:cNvPr>
          <p:cNvCxnSpPr>
            <a:cxnSpLocks/>
          </p:cNvCxnSpPr>
          <p:nvPr/>
        </p:nvCxnSpPr>
        <p:spPr>
          <a:xfrm flipH="1">
            <a:off x="978569" y="3320715"/>
            <a:ext cx="737936"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F92BC8F-C92C-CB45-AA09-3713F8FC1E41}"/>
              </a:ext>
            </a:extLst>
          </p:cNvPr>
          <p:cNvCxnSpPr>
            <a:cxnSpLocks/>
          </p:cNvCxnSpPr>
          <p:nvPr/>
        </p:nvCxnSpPr>
        <p:spPr>
          <a:xfrm flipV="1">
            <a:off x="1002633" y="1411705"/>
            <a:ext cx="0" cy="1909012"/>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415CD99-AEC0-FA41-A716-8A0532BBC7F0}"/>
              </a:ext>
            </a:extLst>
          </p:cNvPr>
          <p:cNvCxnSpPr>
            <a:cxnSpLocks/>
          </p:cNvCxnSpPr>
          <p:nvPr/>
        </p:nvCxnSpPr>
        <p:spPr>
          <a:xfrm flipH="1">
            <a:off x="978569" y="1411705"/>
            <a:ext cx="818146" cy="0"/>
          </a:xfrm>
          <a:prstGeom prst="line">
            <a:avLst/>
          </a:prstGeom>
          <a:ln w="63500">
            <a:headEnd type="triangle" w="lg" len="med"/>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7505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44B1EB94-AB83-0542-AC30-0DF7B3908B44}"/>
              </a:ext>
            </a:extLst>
          </p:cNvPr>
          <p:cNvGraphicFramePr>
            <a:graphicFrameLocks noGrp="1"/>
          </p:cNvGraphicFramePr>
          <p:nvPr>
            <p:ph idx="1"/>
            <p:extLst>
              <p:ext uri="{D42A27DB-BD31-4B8C-83A1-F6EECF244321}">
                <p14:modId xmlns:p14="http://schemas.microsoft.com/office/powerpoint/2010/main" val="2900365549"/>
              </p:ext>
            </p:extLst>
          </p:nvPr>
        </p:nvGraphicFramePr>
        <p:xfrm>
          <a:off x="350201" y="1149765"/>
          <a:ext cx="8439238" cy="34897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a:xfrm>
            <a:off x="341736" y="108000"/>
            <a:ext cx="6504542" cy="734400"/>
          </a:xfrm>
        </p:spPr>
        <p:txBody>
          <a:bodyPr>
            <a:normAutofit/>
          </a:bodyPr>
          <a:lstStyle/>
          <a:p>
            <a:r>
              <a:rPr lang="en-GB" sz="1800" dirty="0"/>
              <a:t>Session Plan </a:t>
            </a:r>
          </a:p>
        </p:txBody>
      </p:sp>
      <p:sp>
        <p:nvSpPr>
          <p:cNvPr id="4" name="Slide Number Placeholder 3"/>
          <p:cNvSpPr>
            <a:spLocks noGrp="1"/>
          </p:cNvSpPr>
          <p:nvPr>
            <p:ph type="sldNum" sz="quarter" idx="4"/>
          </p:nvPr>
        </p:nvSpPr>
        <p:spPr/>
        <p:txBody>
          <a:bodyPr/>
          <a:lstStyle/>
          <a:p>
            <a:fld id="{9E7CA0F2-EE66-4F60-8C00-E0BE38E7AEC5}" type="slidenum">
              <a:rPr lang="en-GB" smtClean="0"/>
              <a:pPr/>
              <a:t>3</a:t>
            </a:fld>
            <a:endParaRPr lang="en-GB" dirty="0"/>
          </a:p>
        </p:txBody>
      </p:sp>
    </p:spTree>
    <p:extLst>
      <p:ext uri="{BB962C8B-B14F-4D97-AF65-F5344CB8AC3E}">
        <p14:creationId xmlns:p14="http://schemas.microsoft.com/office/powerpoint/2010/main" val="30588415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49765"/>
            <a:ext cx="5664837" cy="3659768"/>
          </a:xfrm>
        </p:spPr>
        <p:txBody>
          <a:bodyPr>
            <a:normAutofit/>
          </a:bodyPr>
          <a:lstStyle/>
          <a:p>
            <a:pPr marL="0" indent="0">
              <a:buNone/>
            </a:pPr>
            <a:r>
              <a:rPr lang="en-GB" b="1" dirty="0"/>
              <a:t>Incident Management </a:t>
            </a:r>
            <a:r>
              <a:rPr lang="en-GB" dirty="0"/>
              <a:t>: essential function for any CSIRT</a:t>
            </a:r>
          </a:p>
          <a:p>
            <a:r>
              <a:rPr lang="en-GB" dirty="0"/>
              <a:t>May consist of any or all of :</a:t>
            </a:r>
          </a:p>
          <a:p>
            <a:pPr lvl="1"/>
            <a:r>
              <a:rPr lang="en-GB" dirty="0"/>
              <a:t>Incident response coordination</a:t>
            </a:r>
          </a:p>
          <a:p>
            <a:pPr lvl="1"/>
            <a:r>
              <a:rPr lang="en-GB" dirty="0"/>
              <a:t>Incident response support</a:t>
            </a:r>
          </a:p>
          <a:p>
            <a:pPr lvl="1"/>
            <a:r>
              <a:rPr lang="en-GB" dirty="0"/>
              <a:t>Incident response on site</a:t>
            </a:r>
          </a:p>
          <a:p>
            <a:pPr lvl="1"/>
            <a:r>
              <a:rPr lang="en-GB" dirty="0"/>
              <a:t>Incident analysis</a:t>
            </a:r>
          </a:p>
          <a:p>
            <a:pPr lvl="2"/>
            <a:r>
              <a:rPr lang="en-GB" dirty="0"/>
              <a:t>Forensic evidence collection</a:t>
            </a:r>
          </a:p>
          <a:p>
            <a:pPr lvl="2"/>
            <a:r>
              <a:rPr lang="en-GB" dirty="0"/>
              <a:t>Tracking</a:t>
            </a:r>
          </a:p>
          <a:p>
            <a:pPr lvl="3"/>
            <a:endParaRPr lang="en-GB" dirty="0"/>
          </a:p>
          <a:p>
            <a:pPr marL="0" indent="0">
              <a:buNone/>
            </a:pPr>
            <a:r>
              <a:rPr lang="en-GB" dirty="0">
                <a:solidFill>
                  <a:srgbClr val="FF0000"/>
                </a:solidFill>
              </a:rPr>
              <a:t>However … always remember to establish </a:t>
            </a:r>
            <a:br>
              <a:rPr lang="en-GB" dirty="0">
                <a:solidFill>
                  <a:srgbClr val="FF0000"/>
                </a:solidFill>
              </a:rPr>
            </a:br>
            <a:r>
              <a:rPr lang="en-GB" b="1" dirty="0">
                <a:solidFill>
                  <a:srgbClr val="FF0000"/>
                </a:solidFill>
              </a:rPr>
              <a:t>lessons learnt </a:t>
            </a:r>
            <a:r>
              <a:rPr lang="en-GB" dirty="0">
                <a:solidFill>
                  <a:srgbClr val="FF0000"/>
                </a:solidFill>
              </a:rPr>
              <a:t>and feed them back to</a:t>
            </a:r>
            <a:r>
              <a:rPr lang="en-GB" b="1" dirty="0">
                <a:solidFill>
                  <a:srgbClr val="FF0000"/>
                </a:solidFill>
              </a:rPr>
              <a:t> </a:t>
            </a:r>
            <a:br>
              <a:rPr lang="en-GB" b="1" dirty="0">
                <a:solidFill>
                  <a:srgbClr val="FF0000"/>
                </a:solidFill>
              </a:rPr>
            </a:br>
            <a:r>
              <a:rPr lang="en-GB" b="1" dirty="0">
                <a:solidFill>
                  <a:srgbClr val="FF0000"/>
                </a:solidFill>
              </a:rPr>
              <a:t>incident prevention</a:t>
            </a:r>
          </a:p>
          <a:p>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30</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CSIRT core service(s)</a:t>
            </a:r>
          </a:p>
        </p:txBody>
      </p:sp>
      <p:sp>
        <p:nvSpPr>
          <p:cNvPr id="5" name="TextBox 4">
            <a:extLst>
              <a:ext uri="{FF2B5EF4-FFF2-40B4-BE49-F238E27FC236}">
                <a16:creationId xmlns:a16="http://schemas.microsoft.com/office/drawing/2014/main" id="{7654FDA1-C070-6640-BBB4-EAF9101CD367}"/>
              </a:ext>
            </a:extLst>
          </p:cNvPr>
          <p:cNvSpPr txBox="1"/>
          <p:nvPr/>
        </p:nvSpPr>
        <p:spPr>
          <a:xfrm>
            <a:off x="5550173" y="4843214"/>
            <a:ext cx="2475421" cy="276999"/>
          </a:xfrm>
          <a:prstGeom prst="rect">
            <a:avLst/>
          </a:prstGeom>
          <a:noFill/>
        </p:spPr>
        <p:txBody>
          <a:bodyPr wrap="none" rtlCol="0">
            <a:spAutoFit/>
          </a:bodyPr>
          <a:lstStyle/>
          <a:p>
            <a:pPr algn="ctr"/>
            <a:r>
              <a:rPr lang="en-IE" sz="1200" dirty="0"/>
              <a:t>Photo by </a:t>
            </a:r>
            <a:r>
              <a:rPr lang="en-IE" sz="1200" dirty="0">
                <a:hlinkClick r:id="rId3"/>
              </a:rPr>
              <a:t>John Cameron</a:t>
            </a:r>
            <a:r>
              <a:rPr lang="en-IE" sz="1200" dirty="0"/>
              <a:t> on </a:t>
            </a:r>
            <a:r>
              <a:rPr lang="en-IE" sz="1200" dirty="0">
                <a:hlinkClick r:id="rId4"/>
              </a:rPr>
              <a:t>Unsplash</a:t>
            </a:r>
            <a:endParaRPr lang="en-GB" sz="700" dirty="0"/>
          </a:p>
        </p:txBody>
      </p:sp>
      <p:pic>
        <p:nvPicPr>
          <p:cNvPr id="7" name="Picture 6">
            <a:extLst>
              <a:ext uri="{FF2B5EF4-FFF2-40B4-BE49-F238E27FC236}">
                <a16:creationId xmlns:a16="http://schemas.microsoft.com/office/drawing/2014/main" id="{BB32D098-3D8E-F749-BFA5-EF6CEA7450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91761" y="1551983"/>
            <a:ext cx="3820410" cy="3257550"/>
          </a:xfrm>
          <a:prstGeom prst="rect">
            <a:avLst/>
          </a:prstGeom>
        </p:spPr>
      </p:pic>
    </p:spTree>
    <p:extLst>
      <p:ext uri="{BB962C8B-B14F-4D97-AF65-F5344CB8AC3E}">
        <p14:creationId xmlns:p14="http://schemas.microsoft.com/office/powerpoint/2010/main" val="6908635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p:txBody>
          <a:bodyPr/>
          <a:lstStyle/>
          <a:p>
            <a:pPr marL="0" indent="0">
              <a:buNone/>
            </a:pPr>
            <a:r>
              <a:rPr lang="en-GB" b="1" dirty="0"/>
              <a:t>PSIRTs deal with broken things</a:t>
            </a:r>
          </a:p>
          <a:p>
            <a:pPr marL="0" indent="0">
              <a:buNone/>
            </a:pPr>
            <a:endParaRPr lang="en-GB" b="1" dirty="0"/>
          </a:p>
          <a:p>
            <a:pPr marL="0" indent="0">
              <a:buNone/>
            </a:pPr>
            <a:r>
              <a:rPr lang="en-GB" dirty="0"/>
              <a:t>FIRST </a:t>
            </a:r>
            <a:r>
              <a:rPr lang="en-GB" b="1" dirty="0"/>
              <a:t>PSIRT Maturity Document</a:t>
            </a:r>
            <a:r>
              <a:rPr lang="en-GB" dirty="0"/>
              <a:t> recommends starting with:</a:t>
            </a:r>
          </a:p>
          <a:p>
            <a:pPr lvl="1">
              <a:lnSpc>
                <a:spcPct val="100000"/>
              </a:lnSpc>
              <a:spcBef>
                <a:spcPts val="0"/>
              </a:spcBef>
            </a:pPr>
            <a:r>
              <a:rPr lang="en-US" dirty="0"/>
              <a:t>Vulnerability Management Policy (as covered in ISO30111)</a:t>
            </a:r>
          </a:p>
          <a:p>
            <a:pPr lvl="1">
              <a:lnSpc>
                <a:spcPct val="100000"/>
              </a:lnSpc>
              <a:spcBef>
                <a:spcPts val="0"/>
              </a:spcBef>
            </a:pPr>
            <a:r>
              <a:rPr lang="en-US" dirty="0"/>
              <a:t>Information Handling Policy (as covered in ISO/IEC 29147)</a:t>
            </a:r>
          </a:p>
          <a:p>
            <a:pPr lvl="1">
              <a:lnSpc>
                <a:spcPct val="100000"/>
              </a:lnSpc>
              <a:spcBef>
                <a:spcPts val="0"/>
              </a:spcBef>
            </a:pPr>
            <a:r>
              <a:rPr lang="en-US" dirty="0"/>
              <a:t>Vulnerability Scoring/Prioritization Policy</a:t>
            </a:r>
          </a:p>
          <a:p>
            <a:pPr lvl="1">
              <a:lnSpc>
                <a:spcPct val="100000"/>
              </a:lnSpc>
              <a:spcBef>
                <a:spcPts val="0"/>
              </a:spcBef>
            </a:pPr>
            <a:r>
              <a:rPr lang="en-US" dirty="0"/>
              <a:t>Remediation Service Level Agreement</a:t>
            </a:r>
          </a:p>
          <a:p>
            <a:pPr lvl="1">
              <a:lnSpc>
                <a:spcPct val="100000"/>
              </a:lnSpc>
              <a:spcBef>
                <a:spcPts val="0"/>
              </a:spcBef>
            </a:pPr>
            <a:r>
              <a:rPr lang="en-US" dirty="0"/>
              <a:t>Vulnerability Disclosure Policy (usually a public documentation)</a:t>
            </a:r>
          </a:p>
          <a:p>
            <a:pPr>
              <a:lnSpc>
                <a:spcPct val="100000"/>
              </a:lnSpc>
              <a:spcBef>
                <a:spcPts val="0"/>
              </a:spcBef>
            </a:pPr>
            <a:endParaRPr lang="en-US" dirty="0"/>
          </a:p>
          <a:p>
            <a:pPr marL="0" indent="0">
              <a:lnSpc>
                <a:spcPct val="100000"/>
              </a:lnSpc>
              <a:spcBef>
                <a:spcPts val="0"/>
              </a:spcBef>
              <a:buNone/>
            </a:pPr>
            <a:r>
              <a:rPr lang="en-GB" dirty="0"/>
              <a:t>See </a:t>
            </a:r>
            <a:r>
              <a:rPr lang="en-GB" dirty="0">
                <a:hlinkClick r:id="rId3"/>
              </a:rPr>
              <a:t>https://www.first.org/education/PSIRT-maturity-document.pdf</a:t>
            </a:r>
            <a:r>
              <a:rPr lang="en-GB" dirty="0"/>
              <a:t> </a:t>
            </a:r>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31</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PSIRT core service</a:t>
            </a:r>
          </a:p>
        </p:txBody>
      </p:sp>
    </p:spTree>
    <p:extLst>
      <p:ext uri="{BB962C8B-B14F-4D97-AF65-F5344CB8AC3E}">
        <p14:creationId xmlns:p14="http://schemas.microsoft.com/office/powerpoint/2010/main" val="33555170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F172C6-D598-CD4A-87CC-ACBD6A54DEB8}"/>
              </a:ext>
            </a:extLst>
          </p:cNvPr>
          <p:cNvSpPr>
            <a:spLocks noGrp="1"/>
          </p:cNvSpPr>
          <p:nvPr>
            <p:ph idx="1"/>
          </p:nvPr>
        </p:nvSpPr>
        <p:spPr/>
        <p:txBody>
          <a:bodyPr>
            <a:normAutofit lnSpcReduction="10000"/>
          </a:bodyPr>
          <a:lstStyle/>
          <a:p>
            <a:pPr marL="0" indent="0">
              <a:buNone/>
              <a:defRPr/>
            </a:pPr>
            <a:r>
              <a:rPr lang="en-GB" dirty="0"/>
              <a:t>When is the service provided ? </a:t>
            </a:r>
            <a:endParaRPr lang="en-GB" b="1" dirty="0"/>
          </a:p>
          <a:p>
            <a:pPr>
              <a:defRPr/>
            </a:pPr>
            <a:r>
              <a:rPr lang="en-GB" dirty="0"/>
              <a:t>24/7 : expensive &amp;  only useful when also applies to IT operators </a:t>
            </a:r>
          </a:p>
          <a:p>
            <a:pPr>
              <a:defRPr/>
            </a:pPr>
            <a:r>
              <a:rPr lang="en-GB" dirty="0"/>
              <a:t>Office hours only : 09 to 17, 08 to 20 or similar</a:t>
            </a:r>
          </a:p>
          <a:p>
            <a:pPr>
              <a:defRPr/>
            </a:pPr>
            <a:r>
              <a:rPr lang="en-GB" dirty="0"/>
              <a:t>Out of hours coverage</a:t>
            </a:r>
          </a:p>
          <a:p>
            <a:pPr lvl="1">
              <a:defRPr/>
            </a:pPr>
            <a:r>
              <a:rPr lang="en-GB" dirty="0"/>
              <a:t>For emergencies only (who decides?) </a:t>
            </a:r>
          </a:p>
          <a:p>
            <a:pPr lvl="1">
              <a:defRPr/>
            </a:pPr>
            <a:r>
              <a:rPr lang="en-GB" dirty="0">
                <a:solidFill>
                  <a:srgbClr val="FF0000"/>
                </a:solidFill>
              </a:rPr>
              <a:t>Best effort is always better than no effort</a:t>
            </a:r>
          </a:p>
          <a:p>
            <a:pPr lvl="2">
              <a:defRPr/>
            </a:pPr>
            <a:endParaRPr lang="en-GB" dirty="0"/>
          </a:p>
          <a:p>
            <a:pPr marL="0" indent="0">
              <a:buNone/>
              <a:defRPr/>
            </a:pPr>
            <a:r>
              <a:rPr lang="en-GB" dirty="0"/>
              <a:t>Other service levels</a:t>
            </a:r>
          </a:p>
          <a:p>
            <a:pPr>
              <a:defRPr/>
            </a:pPr>
            <a:r>
              <a:rPr lang="en-GB" dirty="0"/>
              <a:t>Dependent on incident classification ?</a:t>
            </a:r>
          </a:p>
          <a:p>
            <a:pPr>
              <a:defRPr/>
            </a:pPr>
            <a:r>
              <a:rPr lang="en-GB" dirty="0"/>
              <a:t>(Human) reaction time</a:t>
            </a:r>
          </a:p>
          <a:p>
            <a:pPr>
              <a:defRPr/>
            </a:pPr>
            <a:r>
              <a:rPr lang="en-GB" dirty="0"/>
              <a:t>Resolution time : be </a:t>
            </a:r>
            <a:r>
              <a:rPr lang="en-GB" b="1" dirty="0"/>
              <a:t>very</a:t>
            </a:r>
            <a:r>
              <a:rPr lang="en-GB" dirty="0"/>
              <a:t> careful</a:t>
            </a:r>
          </a:p>
          <a:p>
            <a:pPr>
              <a:defRPr/>
            </a:pPr>
            <a:endParaRPr lang="en-GB" dirty="0"/>
          </a:p>
        </p:txBody>
      </p:sp>
      <p:sp>
        <p:nvSpPr>
          <p:cNvPr id="3" name="Slide Number Placeholder 2">
            <a:extLst>
              <a:ext uri="{FF2B5EF4-FFF2-40B4-BE49-F238E27FC236}">
                <a16:creationId xmlns:a16="http://schemas.microsoft.com/office/drawing/2014/main" id="{48697185-33B0-F04C-8E13-1004F2C91B3B}"/>
              </a:ext>
            </a:extLst>
          </p:cNvPr>
          <p:cNvSpPr>
            <a:spLocks noGrp="1"/>
          </p:cNvSpPr>
          <p:nvPr>
            <p:ph type="sldNum" sz="quarter" idx="4"/>
          </p:nvPr>
        </p:nvSpPr>
        <p:spPr/>
        <p:txBody>
          <a:bodyPr/>
          <a:lstStyle/>
          <a:p>
            <a:fld id="{9E7CA0F2-EE66-4F60-8C00-E0BE38E7AEC5}" type="slidenum">
              <a:rPr lang="en-GB" smtClean="0"/>
              <a:pPr/>
              <a:t>32</a:t>
            </a:fld>
            <a:endParaRPr lang="en-GB" dirty="0"/>
          </a:p>
        </p:txBody>
      </p:sp>
      <p:sp>
        <p:nvSpPr>
          <p:cNvPr id="4" name="Title 3">
            <a:extLst>
              <a:ext uri="{FF2B5EF4-FFF2-40B4-BE49-F238E27FC236}">
                <a16:creationId xmlns:a16="http://schemas.microsoft.com/office/drawing/2014/main" id="{65D4FABA-1BFC-1C4F-87C0-1B521D1C13E6}"/>
              </a:ext>
            </a:extLst>
          </p:cNvPr>
          <p:cNvSpPr>
            <a:spLocks noGrp="1"/>
          </p:cNvSpPr>
          <p:nvPr>
            <p:ph type="title"/>
          </p:nvPr>
        </p:nvSpPr>
        <p:spPr/>
        <p:txBody>
          <a:bodyPr/>
          <a:lstStyle/>
          <a:p>
            <a:r>
              <a:rPr lang="en-GB" dirty="0"/>
              <a:t>Service Level Description: SIM3 O-7</a:t>
            </a:r>
          </a:p>
        </p:txBody>
      </p:sp>
    </p:spTree>
    <p:extLst>
      <p:ext uri="{BB962C8B-B14F-4D97-AF65-F5344CB8AC3E}">
        <p14:creationId xmlns:p14="http://schemas.microsoft.com/office/powerpoint/2010/main" val="15395656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F172C6-D598-CD4A-87CC-ACBD6A54DEB8}"/>
              </a:ext>
            </a:extLst>
          </p:cNvPr>
          <p:cNvSpPr>
            <a:spLocks noGrp="1"/>
          </p:cNvSpPr>
          <p:nvPr>
            <p:ph idx="1"/>
          </p:nvPr>
        </p:nvSpPr>
        <p:spPr/>
        <p:txBody>
          <a:bodyPr/>
          <a:lstStyle/>
          <a:p>
            <a:pPr marL="0" indent="0">
              <a:buNone/>
            </a:pPr>
            <a:r>
              <a:rPr lang="en-GB" dirty="0"/>
              <a:t>How do you technically classify incidents ? ( = taxonomy )</a:t>
            </a:r>
          </a:p>
          <a:p>
            <a:pPr lvl="1"/>
            <a:r>
              <a:rPr lang="en-GB" dirty="0"/>
              <a:t>Classical taxonomies focus only on incident types.</a:t>
            </a:r>
            <a:br>
              <a:rPr lang="en-GB" dirty="0"/>
            </a:br>
            <a:r>
              <a:rPr lang="en-GB" dirty="0"/>
              <a:t>A good example is the popular </a:t>
            </a:r>
            <a:r>
              <a:rPr lang="en-GB" dirty="0" err="1"/>
              <a:t>eCSIRT.net</a:t>
            </a:r>
            <a:r>
              <a:rPr lang="en-GB" dirty="0"/>
              <a:t> / ENISA taxonomy :</a:t>
            </a:r>
            <a:br>
              <a:rPr lang="en-GB" dirty="0"/>
            </a:br>
            <a:r>
              <a:rPr lang="en-GB" dirty="0">
                <a:hlinkClick r:id="rId3"/>
              </a:rPr>
              <a:t>https://www.trusted-introducer.org/Incident-Classification-Taxonomy.pdf</a:t>
            </a:r>
            <a:r>
              <a:rPr lang="en-GB" dirty="0"/>
              <a:t> </a:t>
            </a:r>
          </a:p>
          <a:p>
            <a:pPr lvl="1"/>
            <a:r>
              <a:rPr lang="en-GB" dirty="0"/>
              <a:t>More modern approaches also take impact/cost (and/or priority) into account.</a:t>
            </a:r>
            <a:br>
              <a:rPr lang="en-GB" dirty="0"/>
            </a:br>
            <a:r>
              <a:rPr lang="en-GB" dirty="0"/>
              <a:t>See e.g. </a:t>
            </a:r>
            <a:r>
              <a:rPr lang="en-GB" dirty="0">
                <a:hlinkClick r:id="rId4"/>
              </a:rPr>
              <a:t>https://www.thecroforum.org/2016/06/20/concept-proposal-categorisation-methodology-for-cyber-risk/</a:t>
            </a:r>
            <a:endParaRPr lang="en-GB" dirty="0"/>
          </a:p>
          <a:p>
            <a:pPr marL="0" indent="0">
              <a:buNone/>
            </a:pPr>
            <a:endParaRPr lang="en-GB" dirty="0"/>
          </a:p>
          <a:p>
            <a:pPr marL="0" indent="0">
              <a:buNone/>
            </a:pPr>
            <a:r>
              <a:rPr lang="en-GB" dirty="0"/>
              <a:t>Classification can be used for reporting, planning (including writing processes) </a:t>
            </a:r>
            <a:r>
              <a:rPr lang="en-GB" dirty="0">
                <a:solidFill>
                  <a:srgbClr val="1C4161"/>
                </a:solidFill>
              </a:rPr>
              <a:t>and for service levels</a:t>
            </a:r>
          </a:p>
        </p:txBody>
      </p:sp>
      <p:sp>
        <p:nvSpPr>
          <p:cNvPr id="3" name="Slide Number Placeholder 2">
            <a:extLst>
              <a:ext uri="{FF2B5EF4-FFF2-40B4-BE49-F238E27FC236}">
                <a16:creationId xmlns:a16="http://schemas.microsoft.com/office/drawing/2014/main" id="{48697185-33B0-F04C-8E13-1004F2C91B3B}"/>
              </a:ext>
            </a:extLst>
          </p:cNvPr>
          <p:cNvSpPr>
            <a:spLocks noGrp="1"/>
          </p:cNvSpPr>
          <p:nvPr>
            <p:ph type="sldNum" sz="quarter" idx="4"/>
          </p:nvPr>
        </p:nvSpPr>
        <p:spPr/>
        <p:txBody>
          <a:bodyPr/>
          <a:lstStyle/>
          <a:p>
            <a:fld id="{9E7CA0F2-EE66-4F60-8C00-E0BE38E7AEC5}" type="slidenum">
              <a:rPr lang="en-GB" smtClean="0"/>
              <a:pPr/>
              <a:t>33</a:t>
            </a:fld>
            <a:endParaRPr lang="en-GB" dirty="0"/>
          </a:p>
        </p:txBody>
      </p:sp>
      <p:sp>
        <p:nvSpPr>
          <p:cNvPr id="4" name="Title 3">
            <a:extLst>
              <a:ext uri="{FF2B5EF4-FFF2-40B4-BE49-F238E27FC236}">
                <a16:creationId xmlns:a16="http://schemas.microsoft.com/office/drawing/2014/main" id="{65D4FABA-1BFC-1C4F-87C0-1B521D1C13E6}"/>
              </a:ext>
            </a:extLst>
          </p:cNvPr>
          <p:cNvSpPr>
            <a:spLocks noGrp="1"/>
          </p:cNvSpPr>
          <p:nvPr>
            <p:ph type="title"/>
          </p:nvPr>
        </p:nvSpPr>
        <p:spPr/>
        <p:txBody>
          <a:bodyPr/>
          <a:lstStyle/>
          <a:p>
            <a:r>
              <a:rPr lang="en-GB" dirty="0"/>
              <a:t>Incident classification: SIM3 O-8 </a:t>
            </a:r>
          </a:p>
        </p:txBody>
      </p:sp>
      <p:graphicFrame>
        <p:nvGraphicFramePr>
          <p:cNvPr id="6" name="Content Placeholder 4">
            <a:extLst>
              <a:ext uri="{FF2B5EF4-FFF2-40B4-BE49-F238E27FC236}">
                <a16:creationId xmlns:a16="http://schemas.microsoft.com/office/drawing/2014/main" id="{D4DCBF5A-8757-164D-8FF8-3F92736821D8}"/>
              </a:ext>
            </a:extLst>
          </p:cNvPr>
          <p:cNvGraphicFramePr>
            <a:graphicFrameLocks/>
          </p:cNvGraphicFramePr>
          <p:nvPr>
            <p:extLst>
              <p:ext uri="{D42A27DB-BD31-4B8C-83A1-F6EECF244321}">
                <p14:modId xmlns:p14="http://schemas.microsoft.com/office/powerpoint/2010/main" val="610785056"/>
              </p:ext>
            </p:extLst>
          </p:nvPr>
        </p:nvGraphicFramePr>
        <p:xfrm>
          <a:off x="3842951" y="3768811"/>
          <a:ext cx="5098888" cy="102307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9548944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BB41CB3-8E1F-D146-ADA1-A2A7C130F811}"/>
              </a:ext>
            </a:extLst>
          </p:cNvPr>
          <p:cNvPicPr>
            <a:picLocks noChangeAspect="1"/>
          </p:cNvPicPr>
          <p:nvPr/>
        </p:nvPicPr>
        <p:blipFill>
          <a:blip r:embed="rId3"/>
          <a:stretch>
            <a:fillRect/>
          </a:stretch>
        </p:blipFill>
        <p:spPr>
          <a:xfrm>
            <a:off x="411163" y="3434367"/>
            <a:ext cx="1092200" cy="571500"/>
          </a:xfrm>
          <a:prstGeom prst="rect">
            <a:avLst/>
          </a:prstGeom>
        </p:spPr>
      </p:pic>
      <p:sp>
        <p:nvSpPr>
          <p:cNvPr id="3" name="Slide Number Placeholder 2">
            <a:extLst>
              <a:ext uri="{FF2B5EF4-FFF2-40B4-BE49-F238E27FC236}">
                <a16:creationId xmlns:a16="http://schemas.microsoft.com/office/drawing/2014/main" id="{0388B307-6283-A442-A2A9-F6D4D1C78C86}"/>
              </a:ext>
            </a:extLst>
          </p:cNvPr>
          <p:cNvSpPr>
            <a:spLocks noGrp="1"/>
          </p:cNvSpPr>
          <p:nvPr>
            <p:ph type="sldNum" sz="quarter" idx="4"/>
          </p:nvPr>
        </p:nvSpPr>
        <p:spPr/>
        <p:txBody>
          <a:bodyPr/>
          <a:lstStyle/>
          <a:p>
            <a:fld id="{9E7CA0F2-EE66-4F60-8C00-E0BE38E7AEC5}" type="slidenum">
              <a:rPr lang="en-GB" smtClean="0"/>
              <a:pPr/>
              <a:t>34</a:t>
            </a:fld>
            <a:endParaRPr lang="en-GB" dirty="0"/>
          </a:p>
        </p:txBody>
      </p:sp>
      <p:sp>
        <p:nvSpPr>
          <p:cNvPr id="4" name="Title 3">
            <a:extLst>
              <a:ext uri="{FF2B5EF4-FFF2-40B4-BE49-F238E27FC236}">
                <a16:creationId xmlns:a16="http://schemas.microsoft.com/office/drawing/2014/main" id="{58ED1A75-5184-2747-8526-DFC746B38F35}"/>
              </a:ext>
            </a:extLst>
          </p:cNvPr>
          <p:cNvSpPr>
            <a:spLocks noGrp="1"/>
          </p:cNvSpPr>
          <p:nvPr>
            <p:ph type="title"/>
          </p:nvPr>
        </p:nvSpPr>
        <p:spPr>
          <a:xfrm>
            <a:off x="158316" y="122928"/>
            <a:ext cx="6437461" cy="695826"/>
          </a:xfrm>
        </p:spPr>
        <p:txBody>
          <a:bodyPr/>
          <a:lstStyle/>
          <a:p>
            <a:r>
              <a:rPr lang="en-US" dirty="0"/>
              <a:t>National and International Cooperation: SIM3 O-9</a:t>
            </a:r>
          </a:p>
        </p:txBody>
      </p:sp>
      <p:pic>
        <p:nvPicPr>
          <p:cNvPr id="5" name="Picture 6" descr="https://blog.geant.org/wp-content/uploads/2017/04/TrustedIntroducer-logo-PeaR.jpg">
            <a:extLst>
              <a:ext uri="{FF2B5EF4-FFF2-40B4-BE49-F238E27FC236}">
                <a16:creationId xmlns:a16="http://schemas.microsoft.com/office/drawing/2014/main" id="{5297E880-7CF4-A044-BAE9-DDBD348A9D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4834" y="1094077"/>
            <a:ext cx="2092739" cy="89688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D7A92853-E4FB-A842-9E9B-48B6A625B3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7263" y="1660804"/>
            <a:ext cx="2058642" cy="742068"/>
          </a:xfrm>
          <a:prstGeom prst="rect">
            <a:avLst/>
          </a:prstGeom>
        </p:spPr>
      </p:pic>
      <p:pic>
        <p:nvPicPr>
          <p:cNvPr id="7" name="Picture 6">
            <a:extLst>
              <a:ext uri="{FF2B5EF4-FFF2-40B4-BE49-F238E27FC236}">
                <a16:creationId xmlns:a16="http://schemas.microsoft.com/office/drawing/2014/main" id="{52FC3762-1F28-394F-85E4-48B46353EA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5770" y="2078439"/>
            <a:ext cx="2298654" cy="1379192"/>
          </a:xfrm>
          <a:prstGeom prst="rect">
            <a:avLst/>
          </a:prstGeom>
        </p:spPr>
      </p:pic>
      <p:pic>
        <p:nvPicPr>
          <p:cNvPr id="8" name="Picture 7">
            <a:extLst>
              <a:ext uri="{FF2B5EF4-FFF2-40B4-BE49-F238E27FC236}">
                <a16:creationId xmlns:a16="http://schemas.microsoft.com/office/drawing/2014/main" id="{3F2FD5C6-1A00-B84A-A776-0D6FB722ED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55484" y="2309647"/>
            <a:ext cx="1746233" cy="847882"/>
          </a:xfrm>
          <a:prstGeom prst="rect">
            <a:avLst/>
          </a:prstGeom>
        </p:spPr>
      </p:pic>
      <p:pic>
        <p:nvPicPr>
          <p:cNvPr id="10" name="Picture 9">
            <a:extLst>
              <a:ext uri="{FF2B5EF4-FFF2-40B4-BE49-F238E27FC236}">
                <a16:creationId xmlns:a16="http://schemas.microsoft.com/office/drawing/2014/main" id="{0C460071-EBDB-0846-9CC4-DA72539DD36D}"/>
              </a:ext>
            </a:extLst>
          </p:cNvPr>
          <p:cNvPicPr>
            <a:picLocks noChangeAspect="1"/>
          </p:cNvPicPr>
          <p:nvPr/>
        </p:nvPicPr>
        <p:blipFill>
          <a:blip r:embed="rId8"/>
          <a:stretch>
            <a:fillRect/>
          </a:stretch>
        </p:blipFill>
        <p:spPr>
          <a:xfrm>
            <a:off x="5682085" y="1266685"/>
            <a:ext cx="2690946" cy="645430"/>
          </a:xfrm>
          <a:prstGeom prst="rect">
            <a:avLst/>
          </a:prstGeom>
        </p:spPr>
      </p:pic>
      <p:pic>
        <p:nvPicPr>
          <p:cNvPr id="11" name="Picture 10">
            <a:extLst>
              <a:ext uri="{FF2B5EF4-FFF2-40B4-BE49-F238E27FC236}">
                <a16:creationId xmlns:a16="http://schemas.microsoft.com/office/drawing/2014/main" id="{C8113088-7AF2-B245-9F95-964CDC735214}"/>
              </a:ext>
            </a:extLst>
          </p:cNvPr>
          <p:cNvPicPr>
            <a:picLocks noChangeAspect="1"/>
          </p:cNvPicPr>
          <p:nvPr/>
        </p:nvPicPr>
        <p:blipFill>
          <a:blip r:embed="rId9"/>
          <a:stretch>
            <a:fillRect/>
          </a:stretch>
        </p:blipFill>
        <p:spPr>
          <a:xfrm>
            <a:off x="884702" y="4186490"/>
            <a:ext cx="2167994" cy="453766"/>
          </a:xfrm>
          <a:prstGeom prst="rect">
            <a:avLst/>
          </a:prstGeom>
        </p:spPr>
      </p:pic>
      <p:pic>
        <p:nvPicPr>
          <p:cNvPr id="12" name="Picture 11">
            <a:extLst>
              <a:ext uri="{FF2B5EF4-FFF2-40B4-BE49-F238E27FC236}">
                <a16:creationId xmlns:a16="http://schemas.microsoft.com/office/drawing/2014/main" id="{0EB25201-19FE-4845-AEE1-F739C1CF827C}"/>
              </a:ext>
            </a:extLst>
          </p:cNvPr>
          <p:cNvPicPr>
            <a:picLocks noChangeAspect="1"/>
          </p:cNvPicPr>
          <p:nvPr/>
        </p:nvPicPr>
        <p:blipFill>
          <a:blip r:embed="rId10"/>
          <a:stretch>
            <a:fillRect/>
          </a:stretch>
        </p:blipFill>
        <p:spPr>
          <a:xfrm>
            <a:off x="5167573" y="3477231"/>
            <a:ext cx="1581942" cy="674045"/>
          </a:xfrm>
          <a:prstGeom prst="rect">
            <a:avLst/>
          </a:prstGeom>
        </p:spPr>
      </p:pic>
      <p:pic>
        <p:nvPicPr>
          <p:cNvPr id="13" name="Picture 12">
            <a:extLst>
              <a:ext uri="{FF2B5EF4-FFF2-40B4-BE49-F238E27FC236}">
                <a16:creationId xmlns:a16="http://schemas.microsoft.com/office/drawing/2014/main" id="{CB317370-EA07-9B47-9B10-35560BE608CB}"/>
              </a:ext>
            </a:extLst>
          </p:cNvPr>
          <p:cNvPicPr>
            <a:picLocks noChangeAspect="1"/>
          </p:cNvPicPr>
          <p:nvPr/>
        </p:nvPicPr>
        <p:blipFill>
          <a:blip r:embed="rId11"/>
          <a:stretch>
            <a:fillRect/>
          </a:stretch>
        </p:blipFill>
        <p:spPr>
          <a:xfrm>
            <a:off x="2497451" y="2637723"/>
            <a:ext cx="1452129" cy="1109265"/>
          </a:xfrm>
          <a:prstGeom prst="rect">
            <a:avLst/>
          </a:prstGeom>
        </p:spPr>
      </p:pic>
      <p:pic>
        <p:nvPicPr>
          <p:cNvPr id="15" name="Picture 14">
            <a:extLst>
              <a:ext uri="{FF2B5EF4-FFF2-40B4-BE49-F238E27FC236}">
                <a16:creationId xmlns:a16="http://schemas.microsoft.com/office/drawing/2014/main" id="{F96B560F-4612-A54F-9D2D-9F7EBDC1A245}"/>
              </a:ext>
            </a:extLst>
          </p:cNvPr>
          <p:cNvPicPr>
            <a:picLocks noChangeAspect="1"/>
          </p:cNvPicPr>
          <p:nvPr/>
        </p:nvPicPr>
        <p:blipFill>
          <a:blip r:embed="rId12"/>
          <a:stretch>
            <a:fillRect/>
          </a:stretch>
        </p:blipFill>
        <p:spPr>
          <a:xfrm>
            <a:off x="163977" y="2568062"/>
            <a:ext cx="635000" cy="736600"/>
          </a:xfrm>
          <a:prstGeom prst="rect">
            <a:avLst/>
          </a:prstGeom>
        </p:spPr>
      </p:pic>
    </p:spTree>
    <p:extLst>
      <p:ext uri="{BB962C8B-B14F-4D97-AF65-F5344CB8AC3E}">
        <p14:creationId xmlns:p14="http://schemas.microsoft.com/office/powerpoint/2010/main" val="6265256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49765"/>
            <a:ext cx="8439238" cy="3053267"/>
          </a:xfrm>
        </p:spPr>
        <p:txBody>
          <a:bodyPr>
            <a:normAutofit lnSpcReduction="10000"/>
          </a:bodyPr>
          <a:lstStyle/>
          <a:p>
            <a:pPr marL="0" indent="0">
              <a:buNone/>
            </a:pPr>
            <a:r>
              <a:rPr lang="en-US" dirty="0"/>
              <a:t>Write a charter (</a:t>
            </a:r>
            <a:r>
              <a:rPr lang="en-US" dirty="0" err="1"/>
              <a:t>organisational</a:t>
            </a:r>
            <a:r>
              <a:rPr lang="en-US" dirty="0"/>
              <a:t> framework) for your CSIRT </a:t>
            </a:r>
          </a:p>
          <a:p>
            <a:pPr>
              <a:lnSpc>
                <a:spcPct val="100000"/>
              </a:lnSpc>
            </a:pPr>
            <a:r>
              <a:rPr lang="en-US" dirty="0"/>
              <a:t>Essential to clearly define your CSIRT and prevent discussions when incidents happen</a:t>
            </a:r>
          </a:p>
          <a:p>
            <a:pPr>
              <a:lnSpc>
                <a:spcPct val="100000"/>
              </a:lnSpc>
            </a:pPr>
            <a:r>
              <a:rPr lang="en-US" dirty="0"/>
              <a:t>High level description</a:t>
            </a:r>
          </a:p>
          <a:p>
            <a:pPr lvl="1">
              <a:lnSpc>
                <a:spcPct val="100000"/>
              </a:lnSpc>
            </a:pPr>
            <a:r>
              <a:rPr lang="en-US" dirty="0"/>
              <a:t>Mandate, constituency, authority, responsibility, services, structure &amp; place of team</a:t>
            </a:r>
          </a:p>
          <a:p>
            <a:pPr>
              <a:lnSpc>
                <a:spcPct val="100000"/>
              </a:lnSpc>
            </a:pPr>
            <a:r>
              <a:rPr lang="en-US" dirty="0"/>
              <a:t>“CSIRT Handbook” is good background material : </a:t>
            </a:r>
            <a:br>
              <a:rPr lang="en-US" dirty="0"/>
            </a:br>
            <a:r>
              <a:rPr lang="en-US" sz="1750" dirty="0">
                <a:hlinkClick r:id="rId3"/>
              </a:rPr>
              <a:t>http://www.cert.org/archive/pdf/csirt-handbook.pdf</a:t>
            </a:r>
            <a:r>
              <a:rPr lang="en-US" sz="1750" dirty="0"/>
              <a:t> </a:t>
            </a:r>
            <a:endParaRPr lang="en-US" dirty="0"/>
          </a:p>
          <a:p>
            <a:pPr>
              <a:lnSpc>
                <a:spcPct val="100000"/>
              </a:lnSpc>
            </a:pPr>
            <a:r>
              <a:rPr lang="en-US" dirty="0"/>
              <a:t>Example NCSC-NL : </a:t>
            </a:r>
            <a:br>
              <a:rPr lang="en-US" dirty="0"/>
            </a:br>
            <a:r>
              <a:rPr lang="en-US" sz="1750" dirty="0">
                <a:hlinkClick r:id="rId4"/>
              </a:rPr>
              <a:t>https://www.ncsc.nl/english/organisation/about-the-ncsc/operational-framework.html</a:t>
            </a:r>
            <a:r>
              <a:rPr lang="en-US" sz="1750" dirty="0"/>
              <a:t> </a:t>
            </a:r>
          </a:p>
          <a:p>
            <a:pPr marL="0" indent="0">
              <a:buNone/>
            </a:pPr>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35</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CSIRT charter: SIM3 O-10</a:t>
            </a:r>
          </a:p>
        </p:txBody>
      </p:sp>
    </p:spTree>
    <p:extLst>
      <p:ext uri="{BB962C8B-B14F-4D97-AF65-F5344CB8AC3E}">
        <p14:creationId xmlns:p14="http://schemas.microsoft.com/office/powerpoint/2010/main" val="16150141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1800" dirty="0"/>
              <a:t>Charter: structure of team</a:t>
            </a:r>
            <a:endParaRPr lang="en-US" sz="1800" b="0" dirty="0"/>
          </a:p>
        </p:txBody>
      </p:sp>
      <p:graphicFrame>
        <p:nvGraphicFramePr>
          <p:cNvPr id="6" name="Content Placeholder 5">
            <a:extLst>
              <a:ext uri="{FF2B5EF4-FFF2-40B4-BE49-F238E27FC236}">
                <a16:creationId xmlns:a16="http://schemas.microsoft.com/office/drawing/2014/main" id="{A6DC8951-0476-8B42-A386-995DEC0EA5D9}"/>
              </a:ext>
            </a:extLst>
          </p:cNvPr>
          <p:cNvGraphicFramePr>
            <a:graphicFrameLocks noGrp="1"/>
          </p:cNvGraphicFramePr>
          <p:nvPr>
            <p:ph idx="1"/>
            <p:extLst>
              <p:ext uri="{D42A27DB-BD31-4B8C-83A1-F6EECF244321}">
                <p14:modId xmlns:p14="http://schemas.microsoft.com/office/powerpoint/2010/main" val="2974544783"/>
              </p:ext>
            </p:extLst>
          </p:nvPr>
        </p:nvGraphicFramePr>
        <p:xfrm>
          <a:off x="350201" y="1149765"/>
          <a:ext cx="8439238" cy="34897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p:cNvSpPr>
            <a:spLocks noGrp="1"/>
          </p:cNvSpPr>
          <p:nvPr>
            <p:ph type="sldNum" sz="quarter" idx="4"/>
          </p:nvPr>
        </p:nvSpPr>
        <p:spPr/>
        <p:txBody>
          <a:bodyPr/>
          <a:lstStyle/>
          <a:p>
            <a:pPr>
              <a:defRPr/>
            </a:pPr>
            <a:fld id="{88E0BC55-573C-CA4B-B48A-6B2E69FA46B2}" type="slidenum">
              <a:rPr lang="pl-PL"/>
              <a:pPr>
                <a:defRPr/>
              </a:pPr>
              <a:t>36</a:t>
            </a:fld>
            <a:endParaRPr lang="pl-PL"/>
          </a:p>
        </p:txBody>
      </p:sp>
    </p:spTree>
    <p:extLst>
      <p:ext uri="{BB962C8B-B14F-4D97-AF65-F5344CB8AC3E}">
        <p14:creationId xmlns:p14="http://schemas.microsoft.com/office/powerpoint/2010/main" val="2769717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p:txBody>
          <a:bodyPr>
            <a:normAutofit lnSpcReduction="10000"/>
          </a:bodyPr>
          <a:lstStyle/>
          <a:p>
            <a:pPr marL="0" indent="0">
              <a:buNone/>
            </a:pPr>
            <a:r>
              <a:rPr lang="en-US" dirty="0"/>
              <a:t>Most common : part of IT department</a:t>
            </a:r>
          </a:p>
          <a:p>
            <a:pPr lvl="1"/>
            <a:r>
              <a:rPr lang="en-US" dirty="0"/>
              <a:t>Remember : CSIRT is a spaceship</a:t>
            </a:r>
          </a:p>
          <a:p>
            <a:pPr lvl="1"/>
            <a:r>
              <a:rPr lang="en-US" dirty="0"/>
              <a:t>Mission and authority must be anchored at highest governance level</a:t>
            </a:r>
          </a:p>
          <a:p>
            <a:pPr lvl="1"/>
            <a:r>
              <a:rPr lang="en-US" dirty="0"/>
              <a:t>Ensure good working relationships &amp; direct escalations with :</a:t>
            </a:r>
          </a:p>
          <a:p>
            <a:pPr lvl="2"/>
            <a:r>
              <a:rPr lang="en-US" dirty="0"/>
              <a:t>Your constituents e.g. through established contacts in all departments</a:t>
            </a:r>
          </a:p>
          <a:p>
            <a:pPr lvl="2"/>
            <a:r>
              <a:rPr lang="en-US" dirty="0"/>
              <a:t>Line management (your boss)</a:t>
            </a:r>
          </a:p>
          <a:p>
            <a:pPr lvl="2"/>
            <a:r>
              <a:rPr lang="en-US" dirty="0"/>
              <a:t>Highest governance level e.g. through CISO</a:t>
            </a:r>
          </a:p>
          <a:p>
            <a:pPr lvl="2"/>
            <a:r>
              <a:rPr lang="en-US" dirty="0"/>
              <a:t>PR staff (press contacts)</a:t>
            </a:r>
          </a:p>
          <a:p>
            <a:pPr lvl="2"/>
            <a:r>
              <a:rPr lang="en-US" dirty="0"/>
              <a:t>Legal department &amp; privacy officer</a:t>
            </a:r>
          </a:p>
          <a:p>
            <a:pPr marL="0" indent="0">
              <a:buNone/>
            </a:pPr>
            <a:r>
              <a:rPr lang="en-US" dirty="0"/>
              <a:t>Sometimes : </a:t>
            </a:r>
            <a:r>
              <a:rPr lang="en-US" dirty="0" err="1"/>
              <a:t>organisation</a:t>
            </a:r>
            <a:r>
              <a:rPr lang="en-US" dirty="0"/>
              <a:t> support function</a:t>
            </a:r>
          </a:p>
          <a:p>
            <a:pPr lvl="1"/>
            <a:r>
              <a:rPr lang="en-US" dirty="0"/>
              <a:t>Great place to be for mandate, authority and escalations</a:t>
            </a:r>
          </a:p>
          <a:p>
            <a:pPr lvl="1"/>
            <a:r>
              <a:rPr lang="en-US" dirty="0"/>
              <a:t>But: leave your ivory tower !</a:t>
            </a:r>
          </a:p>
          <a:p>
            <a:pPr marL="0" indent="0">
              <a:buNone/>
            </a:pPr>
            <a:endParaRPr lang="en-US"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37</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normAutofit/>
          </a:bodyPr>
          <a:lstStyle/>
          <a:p>
            <a:r>
              <a:rPr lang="en-US" dirty="0"/>
              <a:t>Charter: place of team in </a:t>
            </a:r>
            <a:r>
              <a:rPr lang="en-US" dirty="0" err="1"/>
              <a:t>organisation</a:t>
            </a:r>
            <a:endParaRPr lang="en-GB" dirty="0"/>
          </a:p>
        </p:txBody>
      </p:sp>
    </p:spTree>
    <p:extLst>
      <p:ext uri="{BB962C8B-B14F-4D97-AF65-F5344CB8AC3E}">
        <p14:creationId xmlns:p14="http://schemas.microsoft.com/office/powerpoint/2010/main" val="40107317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B7148F-2598-0D4E-B65F-227F3B4BDB66}"/>
              </a:ext>
            </a:extLst>
          </p:cNvPr>
          <p:cNvSpPr>
            <a:spLocks noGrp="1"/>
          </p:cNvSpPr>
          <p:nvPr>
            <p:ph idx="1"/>
          </p:nvPr>
        </p:nvSpPr>
        <p:spPr/>
        <p:txBody>
          <a:bodyPr>
            <a:normAutofit/>
          </a:bodyPr>
          <a:lstStyle/>
          <a:p>
            <a:pPr marL="0" indent="0">
              <a:buNone/>
            </a:pPr>
            <a:r>
              <a:rPr lang="en-US" dirty="0"/>
              <a:t>Typically a formal approach</a:t>
            </a:r>
          </a:p>
          <a:p>
            <a:pPr lvl="1"/>
            <a:r>
              <a:rPr lang="en-US" dirty="0"/>
              <a:t>ISO27001 </a:t>
            </a:r>
          </a:p>
          <a:p>
            <a:pPr lvl="1"/>
            <a:r>
              <a:rPr lang="en-US" dirty="0"/>
              <a:t>National standard</a:t>
            </a:r>
          </a:p>
          <a:p>
            <a:pPr lvl="1"/>
            <a:r>
              <a:rPr lang="en-US" dirty="0"/>
              <a:t>NIST Cybersecurity Framework</a:t>
            </a:r>
          </a:p>
          <a:p>
            <a:pPr marL="0" indent="0">
              <a:buNone/>
            </a:pPr>
            <a:r>
              <a:rPr lang="en-US" dirty="0"/>
              <a:t>Preferably (also) have your own CSIRT security policy</a:t>
            </a:r>
          </a:p>
          <a:p>
            <a:pPr lvl="1"/>
            <a:r>
              <a:rPr lang="en-US" dirty="0"/>
              <a:t>CSIRT has special needs</a:t>
            </a:r>
          </a:p>
          <a:p>
            <a:pPr lvl="1"/>
            <a:r>
              <a:rPr lang="en-US" dirty="0"/>
              <a:t>Testing, port scanning</a:t>
            </a:r>
          </a:p>
          <a:p>
            <a:pPr lvl="1"/>
            <a:r>
              <a:rPr lang="en-US" dirty="0"/>
              <a:t>Honeypot </a:t>
            </a:r>
          </a:p>
          <a:p>
            <a:pPr lvl="1"/>
            <a:r>
              <a:rPr lang="en-US" dirty="0"/>
              <a:t>Extra fallback facilities</a:t>
            </a:r>
          </a:p>
        </p:txBody>
      </p:sp>
      <p:sp>
        <p:nvSpPr>
          <p:cNvPr id="3" name="Slide Number Placeholder 2">
            <a:extLst>
              <a:ext uri="{FF2B5EF4-FFF2-40B4-BE49-F238E27FC236}">
                <a16:creationId xmlns:a16="http://schemas.microsoft.com/office/drawing/2014/main" id="{B34AEC00-8E6A-D748-AB1F-57530B4FF377}"/>
              </a:ext>
            </a:extLst>
          </p:cNvPr>
          <p:cNvSpPr>
            <a:spLocks noGrp="1"/>
          </p:cNvSpPr>
          <p:nvPr>
            <p:ph type="sldNum" sz="quarter" idx="4"/>
          </p:nvPr>
        </p:nvSpPr>
        <p:spPr/>
        <p:txBody>
          <a:bodyPr/>
          <a:lstStyle/>
          <a:p>
            <a:fld id="{9E7CA0F2-EE66-4F60-8C00-E0BE38E7AEC5}" type="slidenum">
              <a:rPr lang="en-GB" smtClean="0"/>
              <a:pPr/>
              <a:t>38</a:t>
            </a:fld>
            <a:endParaRPr lang="en-GB" dirty="0"/>
          </a:p>
        </p:txBody>
      </p:sp>
      <p:sp>
        <p:nvSpPr>
          <p:cNvPr id="4" name="Title 3">
            <a:extLst>
              <a:ext uri="{FF2B5EF4-FFF2-40B4-BE49-F238E27FC236}">
                <a16:creationId xmlns:a16="http://schemas.microsoft.com/office/drawing/2014/main" id="{E405611D-0289-D149-B88C-D0A3B0AACB61}"/>
              </a:ext>
            </a:extLst>
          </p:cNvPr>
          <p:cNvSpPr>
            <a:spLocks noGrp="1"/>
          </p:cNvSpPr>
          <p:nvPr>
            <p:ph type="title"/>
          </p:nvPr>
        </p:nvSpPr>
        <p:spPr/>
        <p:txBody>
          <a:bodyPr/>
          <a:lstStyle/>
          <a:p>
            <a:r>
              <a:rPr lang="en-US" dirty="0"/>
              <a:t>Security Policy: SIM3 O-11</a:t>
            </a:r>
          </a:p>
        </p:txBody>
      </p:sp>
      <p:sp>
        <p:nvSpPr>
          <p:cNvPr id="5" name="Rectangle 4">
            <a:extLst>
              <a:ext uri="{FF2B5EF4-FFF2-40B4-BE49-F238E27FC236}">
                <a16:creationId xmlns:a16="http://schemas.microsoft.com/office/drawing/2014/main" id="{C090127F-991C-4B46-B23D-4B299795E114}"/>
              </a:ext>
            </a:extLst>
          </p:cNvPr>
          <p:cNvSpPr/>
          <p:nvPr/>
        </p:nvSpPr>
        <p:spPr>
          <a:xfrm>
            <a:off x="5399857" y="4470210"/>
            <a:ext cx="3389582" cy="338554"/>
          </a:xfrm>
          <a:prstGeom prst="rect">
            <a:avLst/>
          </a:prstGeom>
        </p:spPr>
        <p:txBody>
          <a:bodyPr wrap="none">
            <a:spAutoFit/>
          </a:bodyPr>
          <a:lstStyle/>
          <a:p>
            <a:r>
              <a:rPr lang="en-GB" sz="1600" dirty="0"/>
              <a:t>Security policy = SIM3 parameter O-11</a:t>
            </a:r>
          </a:p>
        </p:txBody>
      </p:sp>
      <p:sp>
        <p:nvSpPr>
          <p:cNvPr id="6" name="TextBox 5">
            <a:extLst>
              <a:ext uri="{FF2B5EF4-FFF2-40B4-BE49-F238E27FC236}">
                <a16:creationId xmlns:a16="http://schemas.microsoft.com/office/drawing/2014/main" id="{C8115561-B4E8-1D43-B032-EC2B9ED658A2}"/>
              </a:ext>
            </a:extLst>
          </p:cNvPr>
          <p:cNvSpPr txBox="1"/>
          <p:nvPr/>
        </p:nvSpPr>
        <p:spPr>
          <a:xfrm>
            <a:off x="6347639" y="4843214"/>
            <a:ext cx="2109232" cy="276999"/>
          </a:xfrm>
          <a:prstGeom prst="rect">
            <a:avLst/>
          </a:prstGeom>
          <a:noFill/>
        </p:spPr>
        <p:txBody>
          <a:bodyPr wrap="none" rtlCol="0">
            <a:spAutoFit/>
          </a:bodyPr>
          <a:lstStyle/>
          <a:p>
            <a:pPr algn="ctr"/>
            <a:r>
              <a:rPr lang="en-IE" sz="1200" dirty="0">
                <a:solidFill>
                  <a:srgbClr val="111111"/>
                </a:solidFill>
                <a:latin typeface="-apple-system"/>
              </a:rPr>
              <a:t>Photo by </a:t>
            </a:r>
            <a:r>
              <a:rPr lang="en-IE" sz="1200" dirty="0">
                <a:solidFill>
                  <a:srgbClr val="999999"/>
                </a:solidFill>
                <a:latin typeface="-apple-system"/>
                <a:hlinkClick r:id="rId3">
                  <a:extLst>
                    <a:ext uri="{A12FA001-AC4F-418D-AE19-62706E023703}">
                      <ahyp:hlinkClr xmlns:ahyp="http://schemas.microsoft.com/office/drawing/2018/hyperlinkcolor" val="tx"/>
                    </a:ext>
                  </a:extLst>
                </a:hlinkClick>
              </a:rPr>
              <a:t>Ahsan S.</a:t>
            </a:r>
            <a:r>
              <a:rPr lang="en-IE" sz="1200" dirty="0">
                <a:solidFill>
                  <a:srgbClr val="111111"/>
                </a:solidFill>
                <a:latin typeface="-apple-system"/>
              </a:rPr>
              <a:t> on </a:t>
            </a:r>
            <a:r>
              <a:rPr lang="en-IE" sz="1200" dirty="0">
                <a:solidFill>
                  <a:srgbClr val="999999"/>
                </a:solidFill>
                <a:latin typeface="-apple-system"/>
                <a:hlinkClick r:id="rId4">
                  <a:extLst>
                    <a:ext uri="{A12FA001-AC4F-418D-AE19-62706E023703}">
                      <ahyp:hlinkClr xmlns:ahyp="http://schemas.microsoft.com/office/drawing/2018/hyperlinkcolor" val="tx"/>
                    </a:ext>
                  </a:extLst>
                </a:hlinkClick>
              </a:rPr>
              <a:t>Unsplash</a:t>
            </a:r>
            <a:endParaRPr lang="en-GB" sz="700" dirty="0"/>
          </a:p>
        </p:txBody>
      </p:sp>
      <p:pic>
        <p:nvPicPr>
          <p:cNvPr id="8" name="Picture 7">
            <a:extLst>
              <a:ext uri="{FF2B5EF4-FFF2-40B4-BE49-F238E27FC236}">
                <a16:creationId xmlns:a16="http://schemas.microsoft.com/office/drawing/2014/main" id="{4D0E8DC2-53C5-7E4B-B105-B83DD9DAEF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64335" y="1243408"/>
            <a:ext cx="2725104" cy="3057525"/>
          </a:xfrm>
          <a:prstGeom prst="rect">
            <a:avLst/>
          </a:prstGeom>
        </p:spPr>
      </p:pic>
    </p:spTree>
    <p:extLst>
      <p:ext uri="{BB962C8B-B14F-4D97-AF65-F5344CB8AC3E}">
        <p14:creationId xmlns:p14="http://schemas.microsoft.com/office/powerpoint/2010/main" val="10898892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r>
              <a:rPr lang="en-GB" dirty="0"/>
              <a:t>The main human/personnel factors to bear in mind</a:t>
            </a:r>
          </a:p>
          <a:p>
            <a:endParaRPr lang="en-GB" dirty="0"/>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Human Factors</a:t>
            </a:r>
          </a:p>
        </p:txBody>
      </p:sp>
    </p:spTree>
    <p:extLst>
      <p:ext uri="{BB962C8B-B14F-4D97-AF65-F5344CB8AC3E}">
        <p14:creationId xmlns:p14="http://schemas.microsoft.com/office/powerpoint/2010/main" val="3176924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r>
              <a:rPr lang="en-GB" dirty="0"/>
              <a:t>Why incident management ?</a:t>
            </a:r>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Why CSIRT ?</a:t>
            </a:r>
          </a:p>
        </p:txBody>
      </p:sp>
    </p:spTree>
    <p:extLst>
      <p:ext uri="{BB962C8B-B14F-4D97-AF65-F5344CB8AC3E}">
        <p14:creationId xmlns:p14="http://schemas.microsoft.com/office/powerpoint/2010/main" val="10234131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49764"/>
            <a:ext cx="8439238" cy="3934405"/>
          </a:xfrm>
        </p:spPr>
        <p:txBody>
          <a:bodyPr>
            <a:normAutofit/>
          </a:bodyPr>
          <a:lstStyle/>
          <a:p>
            <a:r>
              <a:rPr lang="en-GB" dirty="0"/>
              <a:t>Split into same groups of 3-4 </a:t>
            </a:r>
            <a:r>
              <a:rPr lang="en-GB" sz="2000" dirty="0"/>
              <a:t>as before</a:t>
            </a:r>
            <a:endParaRPr lang="en-GB" dirty="0"/>
          </a:p>
          <a:p>
            <a:r>
              <a:rPr lang="en-GB" dirty="0"/>
              <a:t>In each group :</a:t>
            </a:r>
          </a:p>
          <a:p>
            <a:pPr lvl="1"/>
            <a:r>
              <a:rPr lang="en-GB" dirty="0"/>
              <a:t>One member make some notes for wrap-up</a:t>
            </a:r>
          </a:p>
          <a:p>
            <a:pPr lvl="1"/>
            <a:r>
              <a:rPr lang="en-GB" dirty="0"/>
              <a:t>Choose </a:t>
            </a:r>
            <a:r>
              <a:rPr lang="en-GB" b="1" dirty="0"/>
              <a:t>one</a:t>
            </a:r>
            <a:r>
              <a:rPr lang="en-GB" dirty="0"/>
              <a:t> of your CSIRTs and </a:t>
            </a:r>
            <a:r>
              <a:rPr lang="en-GB" b="1" dirty="0"/>
              <a:t>discuss (= exercise purpose)</a:t>
            </a:r>
          </a:p>
          <a:p>
            <a:pPr lvl="2"/>
            <a:r>
              <a:rPr lang="en-GB" dirty="0"/>
              <a:t>What challenges do you face in meeting your requirements for staffing ? </a:t>
            </a:r>
          </a:p>
          <a:p>
            <a:pPr lvl="2"/>
            <a:r>
              <a:rPr lang="en-GB" dirty="0"/>
              <a:t>Do you know the skillset for the staff you need and have appropriate job descriptions ?</a:t>
            </a:r>
          </a:p>
          <a:p>
            <a:pPr lvl="2"/>
            <a:r>
              <a:rPr lang="en-GB" dirty="0"/>
              <a:t>Do you have access to training / training budget for your staff ? </a:t>
            </a:r>
          </a:p>
          <a:p>
            <a:pPr lvl="2"/>
            <a:r>
              <a:rPr lang="en-GB" dirty="0"/>
              <a:t>Can you effectively escalate (also outside business hours) to a) your own boss, b) the higher governance levels, c) the press handlers, d) your corporate lawyer(s) ?</a:t>
            </a:r>
          </a:p>
          <a:p>
            <a:r>
              <a:rPr lang="en-GB" dirty="0"/>
              <a:t>Plenary wrap-up (discuss </a:t>
            </a:r>
            <a:r>
              <a:rPr lang="en-GB" b="1" dirty="0"/>
              <a:t>only</a:t>
            </a:r>
            <a:r>
              <a:rPr lang="en-GB" dirty="0"/>
              <a:t> highlights of group discussions)</a:t>
            </a:r>
          </a:p>
          <a:p>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40</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Exercise (20 minutes)</a:t>
            </a:r>
          </a:p>
        </p:txBody>
      </p:sp>
    </p:spTree>
    <p:extLst>
      <p:ext uri="{BB962C8B-B14F-4D97-AF65-F5344CB8AC3E}">
        <p14:creationId xmlns:p14="http://schemas.microsoft.com/office/powerpoint/2010/main" val="41865169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17DE06-D338-7644-8A15-5F118D5110A8}"/>
              </a:ext>
            </a:extLst>
          </p:cNvPr>
          <p:cNvSpPr>
            <a:spLocks noGrp="1"/>
          </p:cNvSpPr>
          <p:nvPr>
            <p:ph idx="1"/>
          </p:nvPr>
        </p:nvSpPr>
        <p:spPr>
          <a:xfrm>
            <a:off x="350201" y="1149765"/>
            <a:ext cx="8439238" cy="3659768"/>
          </a:xfrm>
        </p:spPr>
        <p:txBody>
          <a:bodyPr>
            <a:normAutofit lnSpcReduction="10000"/>
          </a:bodyPr>
          <a:lstStyle/>
          <a:p>
            <a:pPr marL="0" indent="0">
              <a:buNone/>
            </a:pPr>
            <a:r>
              <a:rPr lang="en-GB" b="1" dirty="0">
                <a:solidFill>
                  <a:srgbClr val="FF0000"/>
                </a:solidFill>
              </a:rPr>
              <a:t>The human factor is the prime factor in the success of any CSIRT - </a:t>
            </a:r>
            <a:r>
              <a:rPr lang="en-GB" dirty="0"/>
              <a:t>Without a good, trustworthy team … nothing goes</a:t>
            </a:r>
            <a:endParaRPr lang="en-GB" b="1" dirty="0">
              <a:solidFill>
                <a:srgbClr val="FF0000"/>
              </a:solidFill>
            </a:endParaRPr>
          </a:p>
          <a:p>
            <a:pPr marL="0" indent="0">
              <a:buNone/>
            </a:pPr>
            <a:endParaRPr lang="en-GB" sz="1000" dirty="0"/>
          </a:p>
          <a:p>
            <a:pPr marL="0" indent="0">
              <a:buNone/>
            </a:pPr>
            <a:r>
              <a:rPr lang="en-GB" b="1" dirty="0">
                <a:solidFill>
                  <a:srgbClr val="FF0000"/>
                </a:solidFill>
              </a:rPr>
              <a:t>Trust is one of the key factors in successful CSIRT cooperation</a:t>
            </a:r>
          </a:p>
          <a:p>
            <a:pPr lvl="1"/>
            <a:r>
              <a:rPr lang="en-GB" b="1" dirty="0"/>
              <a:t>Y</a:t>
            </a:r>
            <a:r>
              <a:rPr lang="en-US" b="1" dirty="0"/>
              <a:t>our CSIRT takes at least a year to build trust and can lose it overnight</a:t>
            </a:r>
          </a:p>
          <a:p>
            <a:pPr lvl="1"/>
            <a:r>
              <a:rPr lang="en-US" dirty="0"/>
              <a:t>Trust is built on personal relationships, not on organizational ones</a:t>
            </a:r>
          </a:p>
          <a:p>
            <a:pPr lvl="1"/>
            <a:r>
              <a:rPr lang="en-US" dirty="0"/>
              <a:t>Avoid hiring ex(?)-crackers</a:t>
            </a:r>
          </a:p>
          <a:p>
            <a:pPr lvl="1"/>
            <a:r>
              <a:rPr lang="en-US" dirty="0"/>
              <a:t>Use a Code-of-Conduct and discuss it with your team each year : e.g. </a:t>
            </a:r>
            <a:r>
              <a:rPr lang="en-US" sz="1600" dirty="0">
                <a:hlinkClick r:id="rId3"/>
              </a:rPr>
              <a:t>https://www.trusted-introducer.org/TI-CCoP.pdf</a:t>
            </a:r>
            <a:r>
              <a:rPr lang="en-US" sz="1600" dirty="0"/>
              <a:t> </a:t>
            </a:r>
          </a:p>
          <a:p>
            <a:endParaRPr lang="en-GB" sz="1000" dirty="0"/>
          </a:p>
          <a:p>
            <a:pPr marL="0" indent="0">
              <a:buNone/>
            </a:pPr>
            <a:r>
              <a:rPr lang="en-GB" sz="1750" dirty="0"/>
              <a:t>TLP - Traffic Light Protocol : active knowledge and use required : </a:t>
            </a:r>
            <a:r>
              <a:rPr lang="en-GB" sz="1750" dirty="0">
                <a:hlinkClick r:id="rId4"/>
              </a:rPr>
              <a:t>https://www.first.org/tlp/</a:t>
            </a:r>
            <a:r>
              <a:rPr lang="en-GB" sz="1750" dirty="0"/>
              <a:t> </a:t>
            </a:r>
          </a:p>
          <a:p>
            <a:pPr marL="0" indent="0">
              <a:buNone/>
            </a:pPr>
            <a:endParaRPr lang="en-GB" sz="1000" dirty="0"/>
          </a:p>
          <a:p>
            <a:pPr marL="0" indent="0">
              <a:buNone/>
            </a:pPr>
            <a:r>
              <a:rPr lang="en-US" sz="1750" dirty="0"/>
              <a:t>“Who polices the police” applies to CSIRTs too</a:t>
            </a:r>
          </a:p>
        </p:txBody>
      </p:sp>
      <p:sp>
        <p:nvSpPr>
          <p:cNvPr id="3" name="Slide Number Placeholder 2">
            <a:extLst>
              <a:ext uri="{FF2B5EF4-FFF2-40B4-BE49-F238E27FC236}">
                <a16:creationId xmlns:a16="http://schemas.microsoft.com/office/drawing/2014/main" id="{95D96984-5361-574B-A32A-31D871CEA0D5}"/>
              </a:ext>
            </a:extLst>
          </p:cNvPr>
          <p:cNvSpPr>
            <a:spLocks noGrp="1"/>
          </p:cNvSpPr>
          <p:nvPr>
            <p:ph type="sldNum" sz="quarter" idx="4"/>
          </p:nvPr>
        </p:nvSpPr>
        <p:spPr/>
        <p:txBody>
          <a:bodyPr/>
          <a:lstStyle/>
          <a:p>
            <a:fld id="{9E7CA0F2-EE66-4F60-8C00-E0BE38E7AEC5}" type="slidenum">
              <a:rPr lang="en-GB" smtClean="0"/>
              <a:pPr/>
              <a:t>41</a:t>
            </a:fld>
            <a:endParaRPr lang="en-GB" dirty="0"/>
          </a:p>
        </p:txBody>
      </p:sp>
      <p:sp>
        <p:nvSpPr>
          <p:cNvPr id="4" name="Title 3">
            <a:extLst>
              <a:ext uri="{FF2B5EF4-FFF2-40B4-BE49-F238E27FC236}">
                <a16:creationId xmlns:a16="http://schemas.microsoft.com/office/drawing/2014/main" id="{C0C0A8EE-52D1-9346-B46C-ACB62F194E58}"/>
              </a:ext>
            </a:extLst>
          </p:cNvPr>
          <p:cNvSpPr>
            <a:spLocks noGrp="1"/>
          </p:cNvSpPr>
          <p:nvPr>
            <p:ph type="title"/>
          </p:nvPr>
        </p:nvSpPr>
        <p:spPr/>
        <p:txBody>
          <a:bodyPr/>
          <a:lstStyle/>
          <a:p>
            <a:r>
              <a:rPr lang="en-GB" dirty="0"/>
              <a:t>Code of Conduct: SIM3 H-1</a:t>
            </a:r>
          </a:p>
        </p:txBody>
      </p:sp>
    </p:spTree>
    <p:extLst>
      <p:ext uri="{BB962C8B-B14F-4D97-AF65-F5344CB8AC3E}">
        <p14:creationId xmlns:p14="http://schemas.microsoft.com/office/powerpoint/2010/main" val="13555187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17DE06-D338-7644-8A15-5F118D5110A8}"/>
              </a:ext>
            </a:extLst>
          </p:cNvPr>
          <p:cNvSpPr>
            <a:spLocks noGrp="1"/>
          </p:cNvSpPr>
          <p:nvPr>
            <p:ph idx="1"/>
          </p:nvPr>
        </p:nvSpPr>
        <p:spPr>
          <a:xfrm>
            <a:off x="350201" y="1149765"/>
            <a:ext cx="8439238" cy="3659768"/>
          </a:xfrm>
        </p:spPr>
        <p:txBody>
          <a:bodyPr>
            <a:normAutofit/>
          </a:bodyPr>
          <a:lstStyle/>
          <a:p>
            <a:pPr marL="0" indent="0">
              <a:buNone/>
            </a:pPr>
            <a:r>
              <a:rPr lang="en-GB" dirty="0"/>
              <a:t>Need enough team members to cover for holidays/illness</a:t>
            </a:r>
          </a:p>
          <a:p>
            <a:pPr lvl="1"/>
            <a:r>
              <a:rPr lang="en-GB" dirty="0"/>
              <a:t>SIM3 says </a:t>
            </a:r>
            <a:r>
              <a:rPr lang="en-GB" b="1" dirty="0"/>
              <a:t>minimum</a:t>
            </a:r>
            <a:r>
              <a:rPr lang="en-GB" dirty="0"/>
              <a:t> 3 (can also be part-timers)</a:t>
            </a:r>
          </a:p>
          <a:p>
            <a:pPr lvl="1"/>
            <a:r>
              <a:rPr lang="en-GB" dirty="0"/>
              <a:t>Burnt-out team members are not effective</a:t>
            </a:r>
          </a:p>
          <a:p>
            <a:pPr marL="0" indent="0">
              <a:buNone/>
            </a:pPr>
            <a:endParaRPr lang="en-GB" sz="1000" dirty="0"/>
          </a:p>
          <a:p>
            <a:pPr marL="0" indent="0">
              <a:buNone/>
            </a:pPr>
            <a:r>
              <a:rPr lang="en-US" dirty="0"/>
              <a:t>Always have a plan B (discussion)</a:t>
            </a:r>
          </a:p>
          <a:p>
            <a:pPr marL="0" indent="0">
              <a:buNone/>
            </a:pPr>
            <a:endParaRPr lang="en-US" sz="1000" dirty="0"/>
          </a:p>
          <a:p>
            <a:pPr marL="0" indent="0">
              <a:buNone/>
            </a:pPr>
            <a:r>
              <a:rPr lang="en-GB" dirty="0"/>
              <a:t>CSIRT work can be challenging – what to compensate</a:t>
            </a:r>
            <a:endParaRPr lang="en-US" sz="1000" dirty="0"/>
          </a:p>
          <a:p>
            <a:pPr lvl="1"/>
            <a:r>
              <a:rPr lang="en-GB" dirty="0">
                <a:solidFill>
                  <a:srgbClr val="1C4161"/>
                </a:solidFill>
              </a:rPr>
              <a:t>Offer appropriate rewards </a:t>
            </a:r>
          </a:p>
          <a:p>
            <a:pPr lvl="1"/>
            <a:r>
              <a:rPr lang="en-GB" dirty="0">
                <a:solidFill>
                  <a:srgbClr val="1C4161"/>
                </a:solidFill>
              </a:rPr>
              <a:t>Keep work varied</a:t>
            </a:r>
          </a:p>
          <a:p>
            <a:pPr lvl="1"/>
            <a:r>
              <a:rPr lang="en-GB" dirty="0">
                <a:solidFill>
                  <a:srgbClr val="1C4161"/>
                </a:solidFill>
              </a:rPr>
              <a:t>Budget for trainings</a:t>
            </a:r>
          </a:p>
          <a:p>
            <a:pPr lvl="1"/>
            <a:r>
              <a:rPr lang="en-GB" dirty="0">
                <a:solidFill>
                  <a:srgbClr val="1C4161"/>
                </a:solidFill>
              </a:rPr>
              <a:t>Let staff attend events</a:t>
            </a:r>
          </a:p>
          <a:p>
            <a:pPr lvl="1"/>
            <a:endParaRPr lang="en-GB" dirty="0"/>
          </a:p>
        </p:txBody>
      </p:sp>
      <p:sp>
        <p:nvSpPr>
          <p:cNvPr id="3" name="Slide Number Placeholder 2">
            <a:extLst>
              <a:ext uri="{FF2B5EF4-FFF2-40B4-BE49-F238E27FC236}">
                <a16:creationId xmlns:a16="http://schemas.microsoft.com/office/drawing/2014/main" id="{95D96984-5361-574B-A32A-31D871CEA0D5}"/>
              </a:ext>
            </a:extLst>
          </p:cNvPr>
          <p:cNvSpPr>
            <a:spLocks noGrp="1"/>
          </p:cNvSpPr>
          <p:nvPr>
            <p:ph type="sldNum" sz="quarter" idx="4"/>
          </p:nvPr>
        </p:nvSpPr>
        <p:spPr/>
        <p:txBody>
          <a:bodyPr/>
          <a:lstStyle/>
          <a:p>
            <a:fld id="{9E7CA0F2-EE66-4F60-8C00-E0BE38E7AEC5}" type="slidenum">
              <a:rPr lang="en-GB" smtClean="0"/>
              <a:pPr/>
              <a:t>42</a:t>
            </a:fld>
            <a:endParaRPr lang="en-GB" dirty="0"/>
          </a:p>
        </p:txBody>
      </p:sp>
      <p:sp>
        <p:nvSpPr>
          <p:cNvPr id="4" name="Title 3">
            <a:extLst>
              <a:ext uri="{FF2B5EF4-FFF2-40B4-BE49-F238E27FC236}">
                <a16:creationId xmlns:a16="http://schemas.microsoft.com/office/drawing/2014/main" id="{C0C0A8EE-52D1-9346-B46C-ACB62F194E58}"/>
              </a:ext>
            </a:extLst>
          </p:cNvPr>
          <p:cNvSpPr>
            <a:spLocks noGrp="1"/>
          </p:cNvSpPr>
          <p:nvPr>
            <p:ph type="title"/>
          </p:nvPr>
        </p:nvSpPr>
        <p:spPr/>
        <p:txBody>
          <a:bodyPr/>
          <a:lstStyle/>
          <a:p>
            <a:r>
              <a:rPr lang="en-GB" dirty="0"/>
              <a:t>Personnel Resilience: SIM3 H-2</a:t>
            </a:r>
          </a:p>
        </p:txBody>
      </p:sp>
    </p:spTree>
    <p:extLst>
      <p:ext uri="{BB962C8B-B14F-4D97-AF65-F5344CB8AC3E}">
        <p14:creationId xmlns:p14="http://schemas.microsoft.com/office/powerpoint/2010/main" val="7495881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5E43AA-5B82-9449-A85C-45DA198553BB}"/>
              </a:ext>
            </a:extLst>
          </p:cNvPr>
          <p:cNvSpPr>
            <a:spLocks noGrp="1"/>
          </p:cNvSpPr>
          <p:nvPr>
            <p:ph idx="1"/>
          </p:nvPr>
        </p:nvSpPr>
        <p:spPr>
          <a:xfrm>
            <a:off x="350201" y="1149765"/>
            <a:ext cx="8665212" cy="3489722"/>
          </a:xfrm>
        </p:spPr>
        <p:txBody>
          <a:bodyPr>
            <a:normAutofit lnSpcReduction="10000"/>
          </a:bodyPr>
          <a:lstStyle/>
          <a:p>
            <a:pPr marL="0" indent="0">
              <a:buNone/>
            </a:pPr>
            <a:r>
              <a:rPr lang="en-GB" dirty="0"/>
              <a:t>What skillsets are needed?</a:t>
            </a:r>
          </a:p>
          <a:p>
            <a:r>
              <a:rPr lang="en-GB" dirty="0"/>
              <a:t>General: common sense, communication, diplomatic, quick learner, stress resistant, team player, integrity, owns up to mistakes, problem solving, time management, …</a:t>
            </a:r>
          </a:p>
          <a:p>
            <a:r>
              <a:rPr lang="en-GB" dirty="0"/>
              <a:t>Technical: to match what the CSIRT offers</a:t>
            </a:r>
          </a:p>
          <a:p>
            <a:endParaRPr lang="en-GB" dirty="0"/>
          </a:p>
          <a:p>
            <a:pPr marL="0" indent="0">
              <a:buNone/>
            </a:pPr>
            <a:r>
              <a:rPr lang="en-GB" dirty="0"/>
              <a:t>Skillset description for each job profile</a:t>
            </a:r>
          </a:p>
          <a:p>
            <a:r>
              <a:rPr lang="en-GB" dirty="0"/>
              <a:t>(Senior) incident handler, researcher, general manager, …</a:t>
            </a:r>
          </a:p>
          <a:p>
            <a:pPr lvl="1"/>
            <a:endParaRPr lang="en-GB" dirty="0"/>
          </a:p>
          <a:p>
            <a:pPr marL="0" indent="0">
              <a:buNone/>
            </a:pPr>
            <a:r>
              <a:rPr lang="en-GB" dirty="0"/>
              <a:t>Need other resources ?</a:t>
            </a:r>
          </a:p>
          <a:p>
            <a:r>
              <a:rPr lang="en-GB" dirty="0"/>
              <a:t>Specialist skills (e.g. forensics), legal, crisis management, …</a:t>
            </a:r>
          </a:p>
          <a:p>
            <a:r>
              <a:rPr lang="en-GB" dirty="0"/>
              <a:t>Arrange </a:t>
            </a:r>
            <a:r>
              <a:rPr lang="en-GB" b="1" dirty="0"/>
              <a:t>before</a:t>
            </a:r>
            <a:r>
              <a:rPr lang="en-GB" dirty="0"/>
              <a:t> an emergency hits</a:t>
            </a:r>
          </a:p>
          <a:p>
            <a:endParaRPr lang="en-GB" dirty="0"/>
          </a:p>
        </p:txBody>
      </p:sp>
      <p:sp>
        <p:nvSpPr>
          <p:cNvPr id="3" name="Slide Number Placeholder 2">
            <a:extLst>
              <a:ext uri="{FF2B5EF4-FFF2-40B4-BE49-F238E27FC236}">
                <a16:creationId xmlns:a16="http://schemas.microsoft.com/office/drawing/2014/main" id="{3D7CA5B8-6875-9A48-9F39-66176F758D1F}"/>
              </a:ext>
            </a:extLst>
          </p:cNvPr>
          <p:cNvSpPr>
            <a:spLocks noGrp="1"/>
          </p:cNvSpPr>
          <p:nvPr>
            <p:ph type="sldNum" sz="quarter" idx="4"/>
          </p:nvPr>
        </p:nvSpPr>
        <p:spPr/>
        <p:txBody>
          <a:bodyPr/>
          <a:lstStyle/>
          <a:p>
            <a:fld id="{9E7CA0F2-EE66-4F60-8C00-E0BE38E7AEC5}" type="slidenum">
              <a:rPr lang="en-GB" smtClean="0"/>
              <a:pPr/>
              <a:t>43</a:t>
            </a:fld>
            <a:endParaRPr lang="en-GB" dirty="0"/>
          </a:p>
        </p:txBody>
      </p:sp>
      <p:sp>
        <p:nvSpPr>
          <p:cNvPr id="4" name="Title 3">
            <a:extLst>
              <a:ext uri="{FF2B5EF4-FFF2-40B4-BE49-F238E27FC236}">
                <a16:creationId xmlns:a16="http://schemas.microsoft.com/office/drawing/2014/main" id="{3DC0A612-0619-094F-B51A-6AF7928432CF}"/>
              </a:ext>
            </a:extLst>
          </p:cNvPr>
          <p:cNvSpPr>
            <a:spLocks noGrp="1"/>
          </p:cNvSpPr>
          <p:nvPr>
            <p:ph type="title"/>
          </p:nvPr>
        </p:nvSpPr>
        <p:spPr/>
        <p:txBody>
          <a:bodyPr/>
          <a:lstStyle/>
          <a:p>
            <a:r>
              <a:rPr lang="en-GB" dirty="0"/>
              <a:t>Skillset: SIM3 H-3</a:t>
            </a:r>
          </a:p>
        </p:txBody>
      </p:sp>
    </p:spTree>
    <p:extLst>
      <p:ext uri="{BB962C8B-B14F-4D97-AF65-F5344CB8AC3E}">
        <p14:creationId xmlns:p14="http://schemas.microsoft.com/office/powerpoint/2010/main" val="10286286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584464-496A-0A43-9E50-4E92DD196DA4}"/>
              </a:ext>
            </a:extLst>
          </p:cNvPr>
          <p:cNvSpPr>
            <a:spLocks noGrp="1"/>
          </p:cNvSpPr>
          <p:nvPr>
            <p:ph idx="1"/>
          </p:nvPr>
        </p:nvSpPr>
        <p:spPr>
          <a:xfrm>
            <a:off x="350201" y="1149765"/>
            <a:ext cx="8439238" cy="3659768"/>
          </a:xfrm>
        </p:spPr>
        <p:txBody>
          <a:bodyPr/>
          <a:lstStyle/>
          <a:p>
            <a:pPr marL="0" indent="0">
              <a:buNone/>
            </a:pPr>
            <a:r>
              <a:rPr lang="en-GB" dirty="0"/>
              <a:t>Personal development plan</a:t>
            </a:r>
          </a:p>
          <a:p>
            <a:pPr lvl="1"/>
            <a:r>
              <a:rPr lang="en-GB" dirty="0"/>
              <a:t>Skills development: </a:t>
            </a:r>
            <a:br>
              <a:rPr lang="en-GB" dirty="0"/>
            </a:br>
            <a:r>
              <a:rPr lang="en-GB" dirty="0"/>
              <a:t>include soft skills</a:t>
            </a:r>
          </a:p>
          <a:p>
            <a:pPr lvl="1"/>
            <a:r>
              <a:rPr lang="en-GB" dirty="0"/>
              <a:t>Budget &amp; timeline</a:t>
            </a:r>
          </a:p>
          <a:p>
            <a:pPr lvl="1"/>
            <a:r>
              <a:rPr lang="en-GB" dirty="0"/>
              <a:t>Feedback : commonly done by manager </a:t>
            </a:r>
            <a:br>
              <a:rPr lang="en-GB" dirty="0"/>
            </a:br>
            <a:r>
              <a:rPr lang="en-GB" dirty="0"/>
              <a:t>but consider having an experienced </a:t>
            </a:r>
            <a:br>
              <a:rPr lang="en-GB" dirty="0"/>
            </a:br>
            <a:r>
              <a:rPr lang="en-GB" dirty="0"/>
              <a:t>team member do feedback instead </a:t>
            </a:r>
            <a:br>
              <a:rPr lang="en-GB" dirty="0"/>
            </a:br>
            <a:r>
              <a:rPr lang="en-GB" dirty="0"/>
              <a:t>(less pressure, more coaching style)</a:t>
            </a:r>
          </a:p>
          <a:p>
            <a:pPr marL="0" indent="0">
              <a:buNone/>
            </a:pPr>
            <a:endParaRPr lang="en-GB" dirty="0"/>
          </a:p>
        </p:txBody>
      </p:sp>
      <p:sp>
        <p:nvSpPr>
          <p:cNvPr id="3" name="Slide Number Placeholder 2">
            <a:extLst>
              <a:ext uri="{FF2B5EF4-FFF2-40B4-BE49-F238E27FC236}">
                <a16:creationId xmlns:a16="http://schemas.microsoft.com/office/drawing/2014/main" id="{959AD5C7-9D7C-C54A-A88E-07A23BC3E858}"/>
              </a:ext>
            </a:extLst>
          </p:cNvPr>
          <p:cNvSpPr>
            <a:spLocks noGrp="1"/>
          </p:cNvSpPr>
          <p:nvPr>
            <p:ph type="sldNum" sz="quarter" idx="4"/>
          </p:nvPr>
        </p:nvSpPr>
        <p:spPr/>
        <p:txBody>
          <a:bodyPr/>
          <a:lstStyle/>
          <a:p>
            <a:fld id="{9E7CA0F2-EE66-4F60-8C00-E0BE38E7AEC5}" type="slidenum">
              <a:rPr lang="en-GB" smtClean="0"/>
              <a:pPr/>
              <a:t>44</a:t>
            </a:fld>
            <a:endParaRPr lang="en-GB" dirty="0"/>
          </a:p>
        </p:txBody>
      </p:sp>
      <p:sp>
        <p:nvSpPr>
          <p:cNvPr id="4" name="Title 3">
            <a:extLst>
              <a:ext uri="{FF2B5EF4-FFF2-40B4-BE49-F238E27FC236}">
                <a16:creationId xmlns:a16="http://schemas.microsoft.com/office/drawing/2014/main" id="{779CC4CD-B191-AC47-9F2C-124810988037}"/>
              </a:ext>
            </a:extLst>
          </p:cNvPr>
          <p:cNvSpPr>
            <a:spLocks noGrp="1"/>
          </p:cNvSpPr>
          <p:nvPr>
            <p:ph type="title"/>
          </p:nvPr>
        </p:nvSpPr>
        <p:spPr/>
        <p:txBody>
          <a:bodyPr/>
          <a:lstStyle/>
          <a:p>
            <a:r>
              <a:rPr lang="en-GB" dirty="0"/>
              <a:t>Personal development </a:t>
            </a:r>
            <a:r>
              <a:rPr lang="en-GB" dirty="0">
                <a:sym typeface="Wingdings" pitchFamily="2" charset="2"/>
              </a:rPr>
              <a:t> team development</a:t>
            </a:r>
            <a:endParaRPr lang="en-GB" dirty="0"/>
          </a:p>
        </p:txBody>
      </p:sp>
      <p:sp>
        <p:nvSpPr>
          <p:cNvPr id="6" name="Rectangle 5">
            <a:extLst>
              <a:ext uri="{FF2B5EF4-FFF2-40B4-BE49-F238E27FC236}">
                <a16:creationId xmlns:a16="http://schemas.microsoft.com/office/drawing/2014/main" id="{84E1A4AF-91F0-D145-A4A7-51C3BBD76157}"/>
              </a:ext>
            </a:extLst>
          </p:cNvPr>
          <p:cNvSpPr/>
          <p:nvPr/>
        </p:nvSpPr>
        <p:spPr>
          <a:xfrm>
            <a:off x="5196393" y="3979241"/>
            <a:ext cx="3607334" cy="830997"/>
          </a:xfrm>
          <a:prstGeom prst="rect">
            <a:avLst/>
          </a:prstGeom>
        </p:spPr>
        <p:txBody>
          <a:bodyPr wrap="none">
            <a:spAutoFit/>
          </a:bodyPr>
          <a:lstStyle/>
          <a:p>
            <a:r>
              <a:rPr lang="en-GB" sz="1600" dirty="0"/>
              <a:t>Internal training = SIM3 parameter H-4</a:t>
            </a:r>
          </a:p>
          <a:p>
            <a:r>
              <a:rPr lang="en-GB" sz="1600" dirty="0"/>
              <a:t>Technical training = SIM3 parameter H-5</a:t>
            </a:r>
          </a:p>
          <a:p>
            <a:r>
              <a:rPr lang="en-GB" sz="1600" dirty="0"/>
              <a:t>Communication tr. = SIM3 parameter H-6</a:t>
            </a:r>
          </a:p>
        </p:txBody>
      </p:sp>
      <p:sp>
        <p:nvSpPr>
          <p:cNvPr id="7" name="TextBox 6">
            <a:extLst>
              <a:ext uri="{FF2B5EF4-FFF2-40B4-BE49-F238E27FC236}">
                <a16:creationId xmlns:a16="http://schemas.microsoft.com/office/drawing/2014/main" id="{C93B2C69-857B-C147-80F0-D2233E332A39}"/>
              </a:ext>
            </a:extLst>
          </p:cNvPr>
          <p:cNvSpPr txBox="1"/>
          <p:nvPr/>
        </p:nvSpPr>
        <p:spPr>
          <a:xfrm>
            <a:off x="5375620" y="4832571"/>
            <a:ext cx="2684261" cy="276999"/>
          </a:xfrm>
          <a:prstGeom prst="rect">
            <a:avLst/>
          </a:prstGeom>
          <a:noFill/>
        </p:spPr>
        <p:txBody>
          <a:bodyPr wrap="none" rtlCol="0">
            <a:spAutoFit/>
          </a:bodyPr>
          <a:lstStyle/>
          <a:p>
            <a:pPr algn="ctr"/>
            <a:r>
              <a:rPr lang="en-IE" sz="1200" dirty="0">
                <a:solidFill>
                  <a:srgbClr val="111111"/>
                </a:solidFill>
                <a:latin typeface="-apple-system"/>
              </a:rPr>
              <a:t>Photo by </a:t>
            </a:r>
            <a:r>
              <a:rPr lang="en-IE" sz="1200" dirty="0">
                <a:solidFill>
                  <a:srgbClr val="999999"/>
                </a:solidFill>
                <a:latin typeface="-apple-system"/>
                <a:hlinkClick r:id="rId2">
                  <a:extLst>
                    <a:ext uri="{A12FA001-AC4F-418D-AE19-62706E023703}">
                      <ahyp:hlinkClr xmlns:ahyp="http://schemas.microsoft.com/office/drawing/2018/hyperlinkcolor" val="tx"/>
                    </a:ext>
                  </a:extLst>
                </a:hlinkClick>
              </a:rPr>
              <a:t>Martine Jacobsen</a:t>
            </a:r>
            <a:r>
              <a:rPr lang="en-IE" sz="1200" dirty="0">
                <a:solidFill>
                  <a:srgbClr val="111111"/>
                </a:solidFill>
                <a:latin typeface="-apple-system"/>
              </a:rPr>
              <a:t> on </a:t>
            </a:r>
            <a:r>
              <a:rPr lang="en-IE" sz="1200" dirty="0">
                <a:solidFill>
                  <a:srgbClr val="999999"/>
                </a:solidFill>
                <a:latin typeface="-apple-system"/>
                <a:hlinkClick r:id="rId3">
                  <a:extLst>
                    <a:ext uri="{A12FA001-AC4F-418D-AE19-62706E023703}">
                      <ahyp:hlinkClr xmlns:ahyp="http://schemas.microsoft.com/office/drawing/2018/hyperlinkcolor" val="tx"/>
                    </a:ext>
                  </a:extLst>
                </a:hlinkClick>
              </a:rPr>
              <a:t>Unsplash</a:t>
            </a:r>
            <a:endParaRPr lang="en-GB" sz="700" dirty="0"/>
          </a:p>
        </p:txBody>
      </p:sp>
      <p:pic>
        <p:nvPicPr>
          <p:cNvPr id="9" name="Picture 8">
            <a:extLst>
              <a:ext uri="{FF2B5EF4-FFF2-40B4-BE49-F238E27FC236}">
                <a16:creationId xmlns:a16="http://schemas.microsoft.com/office/drawing/2014/main" id="{4125124C-9986-FA4F-947C-B615D00BC3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72042" y="1203171"/>
            <a:ext cx="4003126" cy="2668751"/>
          </a:xfrm>
          <a:prstGeom prst="rect">
            <a:avLst/>
          </a:prstGeom>
        </p:spPr>
      </p:pic>
    </p:spTree>
    <p:extLst>
      <p:ext uri="{BB962C8B-B14F-4D97-AF65-F5344CB8AC3E}">
        <p14:creationId xmlns:p14="http://schemas.microsoft.com/office/powerpoint/2010/main" val="2668583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BFAF-D864-9848-8821-7AF4C9386A17}"/>
              </a:ext>
            </a:extLst>
          </p:cNvPr>
          <p:cNvSpPr>
            <a:spLocks noGrp="1"/>
          </p:cNvSpPr>
          <p:nvPr>
            <p:ph type="title"/>
          </p:nvPr>
        </p:nvSpPr>
        <p:spPr/>
        <p:txBody>
          <a:bodyPr>
            <a:normAutofit/>
          </a:bodyPr>
          <a:lstStyle/>
          <a:p>
            <a:r>
              <a:rPr lang="en-US" sz="1800" dirty="0"/>
              <a:t>Training: SIM3 H-4, H-5 and H-6</a:t>
            </a:r>
          </a:p>
        </p:txBody>
      </p:sp>
      <p:graphicFrame>
        <p:nvGraphicFramePr>
          <p:cNvPr id="5" name="Content Placeholder 4">
            <a:extLst>
              <a:ext uri="{FF2B5EF4-FFF2-40B4-BE49-F238E27FC236}">
                <a16:creationId xmlns:a16="http://schemas.microsoft.com/office/drawing/2014/main" id="{AF02F3E1-1B56-4648-9B32-5EBD6CC2C245}"/>
              </a:ext>
            </a:extLst>
          </p:cNvPr>
          <p:cNvGraphicFramePr>
            <a:graphicFrameLocks noGrp="1"/>
          </p:cNvGraphicFramePr>
          <p:nvPr>
            <p:ph idx="1"/>
          </p:nvPr>
        </p:nvGraphicFramePr>
        <p:xfrm>
          <a:off x="350201" y="1149765"/>
          <a:ext cx="8439238" cy="34897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288231BB-F656-F747-B91B-2758737FFE85}"/>
              </a:ext>
            </a:extLst>
          </p:cNvPr>
          <p:cNvSpPr>
            <a:spLocks noGrp="1"/>
          </p:cNvSpPr>
          <p:nvPr>
            <p:ph type="sldNum" sz="quarter" idx="4"/>
          </p:nvPr>
        </p:nvSpPr>
        <p:spPr/>
        <p:txBody>
          <a:bodyPr/>
          <a:lstStyle/>
          <a:p>
            <a:pPr>
              <a:defRPr/>
            </a:pPr>
            <a:fld id="{88E0BC55-573C-CA4B-B48A-6B2E69FA46B2}" type="slidenum">
              <a:rPr lang="pl-PL" smtClean="0"/>
              <a:pPr>
                <a:defRPr/>
              </a:pPr>
              <a:t>45</a:t>
            </a:fld>
            <a:endParaRPr lang="pl-PL"/>
          </a:p>
        </p:txBody>
      </p:sp>
    </p:spTree>
    <p:extLst>
      <p:ext uri="{BB962C8B-B14F-4D97-AF65-F5344CB8AC3E}">
        <p14:creationId xmlns:p14="http://schemas.microsoft.com/office/powerpoint/2010/main" val="11666381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D3E803-2CA3-7841-9895-1434EED380F8}"/>
              </a:ext>
            </a:extLst>
          </p:cNvPr>
          <p:cNvSpPr>
            <a:spLocks noGrp="1"/>
          </p:cNvSpPr>
          <p:nvPr>
            <p:ph idx="1"/>
          </p:nvPr>
        </p:nvSpPr>
        <p:spPr>
          <a:xfrm>
            <a:off x="278761" y="1149765"/>
            <a:ext cx="4125387" cy="3489722"/>
          </a:xfrm>
        </p:spPr>
        <p:txBody>
          <a:bodyPr/>
          <a:lstStyle/>
          <a:p>
            <a:pPr marL="0" indent="0" algn="ctr">
              <a:buNone/>
            </a:pPr>
            <a:endParaRPr lang="en-US" sz="2000" b="1" dirty="0"/>
          </a:p>
          <a:p>
            <a:pPr marL="0" indent="0" algn="ctr">
              <a:buNone/>
            </a:pPr>
            <a:endParaRPr lang="en-US" sz="2000" b="1" dirty="0"/>
          </a:p>
          <a:p>
            <a:pPr marL="0" indent="0" algn="ctr">
              <a:buNone/>
            </a:pPr>
            <a:endParaRPr lang="en-US" sz="2000" b="1" dirty="0"/>
          </a:p>
          <a:p>
            <a:pPr marL="0" indent="0" algn="ctr">
              <a:buNone/>
            </a:pPr>
            <a:r>
              <a:rPr lang="en-US" sz="2000" b="1" dirty="0">
                <a:solidFill>
                  <a:srgbClr val="FF0000"/>
                </a:solidFill>
              </a:rPr>
              <a:t>THE MEANING OF COMMUNICATION </a:t>
            </a:r>
            <a:br>
              <a:rPr lang="en-US" sz="2800" b="1" dirty="0">
                <a:solidFill>
                  <a:srgbClr val="FF0000"/>
                </a:solidFill>
              </a:rPr>
            </a:br>
            <a:r>
              <a:rPr lang="en-US" sz="2000" b="1" dirty="0">
                <a:solidFill>
                  <a:srgbClr val="FF0000"/>
                </a:solidFill>
              </a:rPr>
              <a:t>IS</a:t>
            </a:r>
            <a:r>
              <a:rPr lang="en-US" sz="2800" b="1" dirty="0">
                <a:solidFill>
                  <a:srgbClr val="FF0000"/>
                </a:solidFill>
              </a:rPr>
              <a:t> </a:t>
            </a:r>
          </a:p>
          <a:p>
            <a:pPr marL="0" indent="0" algn="ctr">
              <a:buNone/>
            </a:pPr>
            <a:r>
              <a:rPr lang="en-US" sz="2800" b="1" dirty="0">
                <a:solidFill>
                  <a:srgbClr val="FF0000"/>
                </a:solidFill>
              </a:rPr>
              <a:t>THE RESPONSE YOU GET</a:t>
            </a:r>
            <a:br>
              <a:rPr lang="en-US" sz="2800" b="1" dirty="0">
                <a:solidFill>
                  <a:srgbClr val="FF0000"/>
                </a:solidFill>
              </a:rPr>
            </a:br>
            <a:r>
              <a:rPr lang="en-US" sz="2000" b="1" dirty="0">
                <a:solidFill>
                  <a:srgbClr val="FF0000"/>
                </a:solidFill>
              </a:rPr>
              <a:t>(</a:t>
            </a:r>
            <a:r>
              <a:rPr lang="en-US" sz="2000" b="1" i="1" dirty="0">
                <a:solidFill>
                  <a:srgbClr val="FF0000"/>
                </a:solidFill>
              </a:rPr>
              <a:t>= the result</a:t>
            </a:r>
            <a:r>
              <a:rPr lang="en-US" sz="2000" b="1" dirty="0">
                <a:solidFill>
                  <a:srgbClr val="FF0000"/>
                </a:solidFill>
              </a:rPr>
              <a:t>)</a:t>
            </a:r>
            <a:r>
              <a:rPr lang="en-US" sz="2000" b="1" dirty="0"/>
              <a:t> </a:t>
            </a:r>
            <a:endParaRPr lang="en-US" sz="2800" b="1" dirty="0"/>
          </a:p>
        </p:txBody>
      </p:sp>
      <p:sp>
        <p:nvSpPr>
          <p:cNvPr id="3" name="Slide Number Placeholder 2">
            <a:extLst>
              <a:ext uri="{FF2B5EF4-FFF2-40B4-BE49-F238E27FC236}">
                <a16:creationId xmlns:a16="http://schemas.microsoft.com/office/drawing/2014/main" id="{6A15EE1A-BF2A-D84A-B719-5FB1FC10B5EF}"/>
              </a:ext>
            </a:extLst>
          </p:cNvPr>
          <p:cNvSpPr>
            <a:spLocks noGrp="1"/>
          </p:cNvSpPr>
          <p:nvPr>
            <p:ph type="sldNum" sz="quarter" idx="4"/>
          </p:nvPr>
        </p:nvSpPr>
        <p:spPr/>
        <p:txBody>
          <a:bodyPr/>
          <a:lstStyle/>
          <a:p>
            <a:fld id="{9E7CA0F2-EE66-4F60-8C00-E0BE38E7AEC5}" type="slidenum">
              <a:rPr lang="en-GB" smtClean="0"/>
              <a:pPr/>
              <a:t>46</a:t>
            </a:fld>
            <a:endParaRPr lang="en-GB" dirty="0"/>
          </a:p>
        </p:txBody>
      </p:sp>
      <p:sp>
        <p:nvSpPr>
          <p:cNvPr id="4" name="Title 3">
            <a:extLst>
              <a:ext uri="{FF2B5EF4-FFF2-40B4-BE49-F238E27FC236}">
                <a16:creationId xmlns:a16="http://schemas.microsoft.com/office/drawing/2014/main" id="{D3D25684-165C-EE42-A629-B12375FFE56D}"/>
              </a:ext>
            </a:extLst>
          </p:cNvPr>
          <p:cNvSpPr>
            <a:spLocks noGrp="1"/>
          </p:cNvSpPr>
          <p:nvPr>
            <p:ph type="title"/>
          </p:nvPr>
        </p:nvSpPr>
        <p:spPr/>
        <p:txBody>
          <a:bodyPr/>
          <a:lstStyle/>
          <a:p>
            <a:r>
              <a:rPr lang="en-GB" dirty="0"/>
              <a:t>Human communication</a:t>
            </a:r>
          </a:p>
        </p:txBody>
      </p:sp>
      <p:sp>
        <p:nvSpPr>
          <p:cNvPr id="6" name="Rectangle 5">
            <a:extLst>
              <a:ext uri="{FF2B5EF4-FFF2-40B4-BE49-F238E27FC236}">
                <a16:creationId xmlns:a16="http://schemas.microsoft.com/office/drawing/2014/main" id="{73A39411-2B97-5E42-A406-0B3F01628723}"/>
              </a:ext>
            </a:extLst>
          </p:cNvPr>
          <p:cNvSpPr/>
          <p:nvPr/>
        </p:nvSpPr>
        <p:spPr>
          <a:xfrm>
            <a:off x="5416956" y="4823821"/>
            <a:ext cx="2609048" cy="300082"/>
          </a:xfrm>
          <a:prstGeom prst="rect">
            <a:avLst/>
          </a:prstGeom>
        </p:spPr>
        <p:txBody>
          <a:bodyPr wrap="none">
            <a:spAutoFit/>
          </a:bodyPr>
          <a:lstStyle/>
          <a:p>
            <a:r>
              <a:rPr lang="en-IE" dirty="0">
                <a:solidFill>
                  <a:srgbClr val="111111"/>
                </a:solidFill>
                <a:latin typeface="-apple-system"/>
              </a:rPr>
              <a:t>Photo by </a:t>
            </a:r>
            <a:r>
              <a:rPr lang="en-IE" dirty="0">
                <a:solidFill>
                  <a:srgbClr val="999999"/>
                </a:solidFill>
                <a:latin typeface="-apple-system"/>
                <a:hlinkClick r:id="rId3">
                  <a:extLst>
                    <a:ext uri="{A12FA001-AC4F-418D-AE19-62706E023703}">
                      <ahyp:hlinkClr xmlns:ahyp="http://schemas.microsoft.com/office/drawing/2018/hyperlinkcolor" val="tx"/>
                    </a:ext>
                  </a:extLst>
                </a:hlinkClick>
              </a:rPr>
              <a:t>Icons8 team</a:t>
            </a:r>
            <a:r>
              <a:rPr lang="en-IE" dirty="0">
                <a:solidFill>
                  <a:srgbClr val="111111"/>
                </a:solidFill>
                <a:latin typeface="-apple-system"/>
              </a:rPr>
              <a:t> on </a:t>
            </a:r>
            <a:r>
              <a:rPr lang="en-IE" dirty="0">
                <a:solidFill>
                  <a:srgbClr val="999999"/>
                </a:solidFill>
                <a:latin typeface="-apple-system"/>
                <a:hlinkClick r:id="rId4">
                  <a:extLst>
                    <a:ext uri="{A12FA001-AC4F-418D-AE19-62706E023703}">
                      <ahyp:hlinkClr xmlns:ahyp="http://schemas.microsoft.com/office/drawing/2018/hyperlinkcolor" val="tx"/>
                    </a:ext>
                  </a:extLst>
                </a:hlinkClick>
              </a:rPr>
              <a:t>Unsplash</a:t>
            </a:r>
            <a:endParaRPr lang="en-GB" dirty="0"/>
          </a:p>
        </p:txBody>
      </p:sp>
      <p:pic>
        <p:nvPicPr>
          <p:cNvPr id="8" name="Picture 7">
            <a:extLst>
              <a:ext uri="{FF2B5EF4-FFF2-40B4-BE49-F238E27FC236}">
                <a16:creationId xmlns:a16="http://schemas.microsoft.com/office/drawing/2014/main" id="{EF0D89EA-B180-0E45-87A4-BDC61B4927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09926" y="1509469"/>
            <a:ext cx="4155471" cy="2770314"/>
          </a:xfrm>
          <a:prstGeom prst="rect">
            <a:avLst/>
          </a:prstGeom>
        </p:spPr>
      </p:pic>
    </p:spTree>
    <p:extLst>
      <p:ext uri="{BB962C8B-B14F-4D97-AF65-F5344CB8AC3E}">
        <p14:creationId xmlns:p14="http://schemas.microsoft.com/office/powerpoint/2010/main" val="357965298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endParaRPr lang="en-GB" dirty="0"/>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Wrap-up</a:t>
            </a:r>
          </a:p>
        </p:txBody>
      </p:sp>
    </p:spTree>
    <p:extLst>
      <p:ext uri="{BB962C8B-B14F-4D97-AF65-F5344CB8AC3E}">
        <p14:creationId xmlns:p14="http://schemas.microsoft.com/office/powerpoint/2010/main" val="140936523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22008D-BCD4-1341-8504-937307820933}"/>
              </a:ext>
            </a:extLst>
          </p:cNvPr>
          <p:cNvSpPr>
            <a:spLocks noGrp="1"/>
          </p:cNvSpPr>
          <p:nvPr>
            <p:ph idx="1"/>
          </p:nvPr>
        </p:nvSpPr>
        <p:spPr/>
        <p:txBody>
          <a:bodyPr>
            <a:normAutofit lnSpcReduction="10000"/>
          </a:bodyPr>
          <a:lstStyle/>
          <a:p>
            <a:pPr marL="0" indent="0">
              <a:buNone/>
            </a:pPr>
            <a:r>
              <a:rPr lang="en-GB" dirty="0"/>
              <a:t>Stay visible for your constituency (also when you rock ! )</a:t>
            </a:r>
          </a:p>
          <a:p>
            <a:pPr lvl="1"/>
            <a:r>
              <a:rPr lang="en-GB" dirty="0"/>
              <a:t>Presence on internal web pages (security, helpdesk)</a:t>
            </a:r>
          </a:p>
          <a:p>
            <a:pPr lvl="1"/>
            <a:r>
              <a:rPr lang="en-GB" dirty="0"/>
              <a:t>Regular newsletters, workshops once or twice per year</a:t>
            </a:r>
          </a:p>
          <a:p>
            <a:pPr marL="0" indent="0">
              <a:buNone/>
            </a:pPr>
            <a:r>
              <a:rPr lang="en-GB" dirty="0"/>
              <a:t>Stay visible for Board and management</a:t>
            </a:r>
          </a:p>
          <a:p>
            <a:pPr lvl="1"/>
            <a:r>
              <a:rPr lang="en-GB" dirty="0"/>
              <a:t>Quarterly and annual reports</a:t>
            </a:r>
          </a:p>
          <a:p>
            <a:pPr lvl="1"/>
            <a:r>
              <a:rPr lang="en-GB" dirty="0"/>
              <a:t>War stories and statistics : add cost savings figures if possible</a:t>
            </a:r>
          </a:p>
          <a:p>
            <a:pPr marL="0" indent="0">
              <a:buNone/>
            </a:pPr>
            <a:r>
              <a:rPr lang="en-GB" dirty="0"/>
              <a:t>Stay visible for the world</a:t>
            </a:r>
          </a:p>
          <a:p>
            <a:pPr lvl="1"/>
            <a:r>
              <a:rPr lang="en-GB" dirty="0"/>
              <a:t>Memberships of trusted for a</a:t>
            </a:r>
          </a:p>
          <a:p>
            <a:pPr lvl="2"/>
            <a:r>
              <a:rPr lang="en-GB" dirty="0"/>
              <a:t>Your favourite regional forum ! (TF-CSIRT, APCERT, etc.)</a:t>
            </a:r>
          </a:p>
          <a:p>
            <a:pPr lvl="2"/>
            <a:r>
              <a:rPr lang="en-GB" dirty="0"/>
              <a:t>FIRST :</a:t>
            </a:r>
            <a:r>
              <a:rPr lang="en-GB" sz="1800" dirty="0"/>
              <a:t> </a:t>
            </a:r>
            <a:r>
              <a:rPr lang="en-GB" dirty="0">
                <a:hlinkClick r:id="rId2"/>
              </a:rPr>
              <a:t>http://www.first.org/</a:t>
            </a:r>
            <a:endParaRPr lang="en-GB" dirty="0"/>
          </a:p>
          <a:p>
            <a:pPr lvl="1"/>
            <a:r>
              <a:rPr lang="en-GB" dirty="0"/>
              <a:t>Go out there : meeting face-to-face is essential for building web-of-trust and to help develop your team’s abilities</a:t>
            </a:r>
          </a:p>
          <a:p>
            <a:endParaRPr lang="en-GB" dirty="0"/>
          </a:p>
        </p:txBody>
      </p:sp>
      <p:sp>
        <p:nvSpPr>
          <p:cNvPr id="3" name="Slide Number Placeholder 2">
            <a:extLst>
              <a:ext uri="{FF2B5EF4-FFF2-40B4-BE49-F238E27FC236}">
                <a16:creationId xmlns:a16="http://schemas.microsoft.com/office/drawing/2014/main" id="{134C851E-88D0-4D4A-97C3-7F2494963B14}"/>
              </a:ext>
            </a:extLst>
          </p:cNvPr>
          <p:cNvSpPr>
            <a:spLocks noGrp="1"/>
          </p:cNvSpPr>
          <p:nvPr>
            <p:ph type="sldNum" sz="quarter" idx="4"/>
          </p:nvPr>
        </p:nvSpPr>
        <p:spPr/>
        <p:txBody>
          <a:bodyPr/>
          <a:lstStyle/>
          <a:p>
            <a:fld id="{9E7CA0F2-EE66-4F60-8C00-E0BE38E7AEC5}" type="slidenum">
              <a:rPr lang="en-GB" smtClean="0"/>
              <a:pPr/>
              <a:t>48</a:t>
            </a:fld>
            <a:endParaRPr lang="en-GB" dirty="0"/>
          </a:p>
        </p:txBody>
      </p:sp>
      <p:sp>
        <p:nvSpPr>
          <p:cNvPr id="4" name="Title 3">
            <a:extLst>
              <a:ext uri="{FF2B5EF4-FFF2-40B4-BE49-F238E27FC236}">
                <a16:creationId xmlns:a16="http://schemas.microsoft.com/office/drawing/2014/main" id="{F274B9CD-4E79-A243-BDA6-8A262BCB3268}"/>
              </a:ext>
            </a:extLst>
          </p:cNvPr>
          <p:cNvSpPr>
            <a:spLocks noGrp="1"/>
          </p:cNvSpPr>
          <p:nvPr>
            <p:ph type="title"/>
          </p:nvPr>
        </p:nvSpPr>
        <p:spPr/>
        <p:txBody>
          <a:bodyPr/>
          <a:lstStyle/>
          <a:p>
            <a:r>
              <a:rPr lang="en-GB" dirty="0"/>
              <a:t>Stay in the picture</a:t>
            </a:r>
          </a:p>
        </p:txBody>
      </p:sp>
    </p:spTree>
    <p:extLst>
      <p:ext uri="{BB962C8B-B14F-4D97-AF65-F5344CB8AC3E}">
        <p14:creationId xmlns:p14="http://schemas.microsoft.com/office/powerpoint/2010/main" val="24300807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E57DA9-792A-E540-9FA7-D855C5FEAB29}"/>
              </a:ext>
            </a:extLst>
          </p:cNvPr>
          <p:cNvSpPr>
            <a:spLocks noGrp="1"/>
          </p:cNvSpPr>
          <p:nvPr>
            <p:ph idx="1"/>
          </p:nvPr>
        </p:nvSpPr>
        <p:spPr/>
        <p:txBody>
          <a:bodyPr/>
          <a:lstStyle/>
          <a:p>
            <a:pPr marL="0" indent="0">
              <a:buNone/>
            </a:pPr>
            <a:r>
              <a:rPr lang="en-US" sz="1800" dirty="0"/>
              <a:t>90% of your time can easily be wasted on 10% of the question. </a:t>
            </a:r>
            <a:r>
              <a:rPr lang="en-US" sz="1800" dirty="0" err="1"/>
              <a:t>Prioritise</a:t>
            </a:r>
            <a:r>
              <a:rPr lang="en-US" sz="1800" dirty="0"/>
              <a:t>, discuss with colleagues, focus on the desired outcome and damage control – incident handling is not scientific research. </a:t>
            </a:r>
          </a:p>
          <a:p>
            <a:pPr marL="0" indent="0">
              <a:buNone/>
            </a:pPr>
            <a:endParaRPr lang="en-US" sz="1800" dirty="0"/>
          </a:p>
          <a:p>
            <a:pPr marL="0" indent="0">
              <a:buNone/>
            </a:pPr>
            <a:r>
              <a:rPr lang="en-US" sz="1800" dirty="0"/>
              <a:t>“</a:t>
            </a:r>
            <a:r>
              <a:rPr lang="en-US" sz="1800" dirty="0" err="1"/>
              <a:t>Habe</a:t>
            </a:r>
            <a:r>
              <a:rPr lang="en-US" sz="1800" dirty="0"/>
              <a:t> </a:t>
            </a:r>
            <a:r>
              <a:rPr lang="en-US" sz="1800" dirty="0" err="1"/>
              <a:t>Mut</a:t>
            </a:r>
            <a:r>
              <a:rPr lang="en-US" sz="1800" dirty="0"/>
              <a:t>, dich </a:t>
            </a:r>
            <a:r>
              <a:rPr lang="en-US" sz="1800" dirty="0" err="1"/>
              <a:t>deines</a:t>
            </a:r>
            <a:r>
              <a:rPr lang="en-US" sz="1800" dirty="0"/>
              <a:t> </a:t>
            </a:r>
            <a:r>
              <a:rPr lang="en-US" sz="1800" dirty="0" err="1"/>
              <a:t>eigenen</a:t>
            </a:r>
            <a:r>
              <a:rPr lang="en-US" sz="1800" dirty="0"/>
              <a:t> </a:t>
            </a:r>
            <a:r>
              <a:rPr lang="en-US" sz="1800" dirty="0" err="1"/>
              <a:t>Verstandes</a:t>
            </a:r>
            <a:r>
              <a:rPr lang="en-US" sz="1800" dirty="0"/>
              <a:t> </a:t>
            </a:r>
            <a:r>
              <a:rPr lang="en-US" sz="1800" dirty="0" err="1"/>
              <a:t>zu</a:t>
            </a:r>
            <a:r>
              <a:rPr lang="en-US" sz="1800" dirty="0"/>
              <a:t> </a:t>
            </a:r>
            <a:r>
              <a:rPr lang="en-US" sz="1800" dirty="0" err="1"/>
              <a:t>bedienen</a:t>
            </a:r>
            <a:r>
              <a:rPr lang="en-US" sz="1800" dirty="0"/>
              <a:t>.” – have the courage to use your own mind ! (Immanuel Kant, 1724-1804)</a:t>
            </a:r>
          </a:p>
          <a:p>
            <a:endParaRPr lang="en-US" sz="1800" dirty="0"/>
          </a:p>
          <a:p>
            <a:pPr marL="0" indent="0">
              <a:buNone/>
            </a:pPr>
            <a:r>
              <a:rPr lang="en-US" sz="1800" dirty="0"/>
              <a:t>Read some blog(s) and articles, e.g. Bruce </a:t>
            </a:r>
            <a:r>
              <a:rPr lang="en-US" sz="1800" dirty="0" err="1"/>
              <a:t>Schneier</a:t>
            </a:r>
            <a:r>
              <a:rPr lang="en-US" sz="1800" dirty="0"/>
              <a:t>, Brian Krebs et al.</a:t>
            </a:r>
          </a:p>
          <a:p>
            <a:pPr marL="0" indent="0">
              <a:buNone/>
            </a:pPr>
            <a:endParaRPr lang="en-US" sz="1400" dirty="0"/>
          </a:p>
          <a:p>
            <a:pPr marL="0" indent="0">
              <a:buNone/>
            </a:pPr>
            <a:r>
              <a:rPr lang="en-US" sz="1800" dirty="0"/>
              <a:t>Take nothing for granted, not even Immanuel Kant or your trainers here </a:t>
            </a:r>
            <a:r>
              <a:rPr lang="en-US" sz="1800" dirty="0">
                <a:sym typeface="Wingdings"/>
              </a:rPr>
              <a:t>– nor your colleague who has done this work for 15 years</a:t>
            </a:r>
            <a:endParaRPr lang="en-US" sz="1800" dirty="0"/>
          </a:p>
          <a:p>
            <a:endParaRPr lang="en-GB" dirty="0"/>
          </a:p>
        </p:txBody>
      </p:sp>
      <p:sp>
        <p:nvSpPr>
          <p:cNvPr id="3" name="Slide Number Placeholder 2">
            <a:extLst>
              <a:ext uri="{FF2B5EF4-FFF2-40B4-BE49-F238E27FC236}">
                <a16:creationId xmlns:a16="http://schemas.microsoft.com/office/drawing/2014/main" id="{3A65DCBF-AFD7-6D4A-9E7B-AF078246E972}"/>
              </a:ext>
            </a:extLst>
          </p:cNvPr>
          <p:cNvSpPr>
            <a:spLocks noGrp="1"/>
          </p:cNvSpPr>
          <p:nvPr>
            <p:ph type="sldNum" sz="quarter" idx="4"/>
          </p:nvPr>
        </p:nvSpPr>
        <p:spPr/>
        <p:txBody>
          <a:bodyPr/>
          <a:lstStyle/>
          <a:p>
            <a:fld id="{9E7CA0F2-EE66-4F60-8C00-E0BE38E7AEC5}" type="slidenum">
              <a:rPr lang="en-GB" smtClean="0"/>
              <a:pPr/>
              <a:t>49</a:t>
            </a:fld>
            <a:endParaRPr lang="en-GB" dirty="0"/>
          </a:p>
        </p:txBody>
      </p:sp>
      <p:sp>
        <p:nvSpPr>
          <p:cNvPr id="4" name="Title 3">
            <a:extLst>
              <a:ext uri="{FF2B5EF4-FFF2-40B4-BE49-F238E27FC236}">
                <a16:creationId xmlns:a16="http://schemas.microsoft.com/office/drawing/2014/main" id="{3701F28D-C86A-5647-B928-0AD265359EAE}"/>
              </a:ext>
            </a:extLst>
          </p:cNvPr>
          <p:cNvSpPr>
            <a:spLocks noGrp="1"/>
          </p:cNvSpPr>
          <p:nvPr>
            <p:ph type="title"/>
          </p:nvPr>
        </p:nvSpPr>
        <p:spPr/>
        <p:txBody>
          <a:bodyPr/>
          <a:lstStyle/>
          <a:p>
            <a:r>
              <a:rPr lang="en-GB" dirty="0"/>
              <a:t>Common sense is vital in incident management</a:t>
            </a:r>
          </a:p>
        </p:txBody>
      </p:sp>
    </p:spTree>
    <p:extLst>
      <p:ext uri="{BB962C8B-B14F-4D97-AF65-F5344CB8AC3E}">
        <p14:creationId xmlns:p14="http://schemas.microsoft.com/office/powerpoint/2010/main" val="7463077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C522842-123A-FB47-8DE8-3F46D47EA074}"/>
              </a:ext>
            </a:extLst>
          </p:cNvPr>
          <p:cNvSpPr>
            <a:spLocks noGrp="1"/>
          </p:cNvSpPr>
          <p:nvPr>
            <p:ph type="sldNum" sz="quarter" idx="4"/>
          </p:nvPr>
        </p:nvSpPr>
        <p:spPr/>
        <p:txBody>
          <a:bodyPr/>
          <a:lstStyle/>
          <a:p>
            <a:fld id="{9E7CA0F2-EE66-4F60-8C00-E0BE38E7AEC5}" type="slidenum">
              <a:rPr lang="en-GB" smtClean="0"/>
              <a:pPr/>
              <a:t>5</a:t>
            </a:fld>
            <a:endParaRPr lang="en-GB" dirty="0"/>
          </a:p>
        </p:txBody>
      </p:sp>
      <p:sp>
        <p:nvSpPr>
          <p:cNvPr id="4" name="Title 3">
            <a:extLst>
              <a:ext uri="{FF2B5EF4-FFF2-40B4-BE49-F238E27FC236}">
                <a16:creationId xmlns:a16="http://schemas.microsoft.com/office/drawing/2014/main" id="{706F6161-71A7-DA49-ABCB-EA4BC4FEC662}"/>
              </a:ext>
            </a:extLst>
          </p:cNvPr>
          <p:cNvSpPr>
            <a:spLocks noGrp="1"/>
          </p:cNvSpPr>
          <p:nvPr>
            <p:ph type="title"/>
          </p:nvPr>
        </p:nvSpPr>
        <p:spPr/>
        <p:txBody>
          <a:bodyPr/>
          <a:lstStyle/>
          <a:p>
            <a:r>
              <a:rPr lang="en-US" dirty="0"/>
              <a:t>Let’s get to know each other some more</a:t>
            </a:r>
          </a:p>
        </p:txBody>
      </p:sp>
      <p:sp>
        <p:nvSpPr>
          <p:cNvPr id="6" name="TextBox 5">
            <a:extLst>
              <a:ext uri="{FF2B5EF4-FFF2-40B4-BE49-F238E27FC236}">
                <a16:creationId xmlns:a16="http://schemas.microsoft.com/office/drawing/2014/main" id="{E906DABC-77DD-0248-A2A7-930EAC6B5EB9}"/>
              </a:ext>
            </a:extLst>
          </p:cNvPr>
          <p:cNvSpPr txBox="1"/>
          <p:nvPr/>
        </p:nvSpPr>
        <p:spPr>
          <a:xfrm>
            <a:off x="3396736" y="4840769"/>
            <a:ext cx="2207591" cy="276999"/>
          </a:xfrm>
          <a:prstGeom prst="rect">
            <a:avLst/>
          </a:prstGeom>
          <a:noFill/>
        </p:spPr>
        <p:txBody>
          <a:bodyPr wrap="none" rtlCol="0">
            <a:spAutoFit/>
          </a:bodyPr>
          <a:lstStyle/>
          <a:p>
            <a:pPr algn="ctr"/>
            <a:r>
              <a:rPr lang="en-IE" sz="1200" dirty="0"/>
              <a:t>Photo by </a:t>
            </a:r>
            <a:r>
              <a:rPr lang="en-IE" sz="1200" dirty="0">
                <a:hlinkClick r:id="rId3"/>
              </a:rPr>
              <a:t>Jeffrey Lin</a:t>
            </a:r>
            <a:r>
              <a:rPr lang="en-IE" sz="1200" dirty="0"/>
              <a:t> on </a:t>
            </a:r>
            <a:r>
              <a:rPr lang="en-IE" sz="1200" dirty="0">
                <a:hlinkClick r:id="rId4"/>
              </a:rPr>
              <a:t>Unsplash</a:t>
            </a:r>
            <a:endParaRPr lang="en-GB" sz="1200" dirty="0"/>
          </a:p>
        </p:txBody>
      </p:sp>
      <p:pic>
        <p:nvPicPr>
          <p:cNvPr id="14" name="Picture 13">
            <a:extLst>
              <a:ext uri="{FF2B5EF4-FFF2-40B4-BE49-F238E27FC236}">
                <a16:creationId xmlns:a16="http://schemas.microsoft.com/office/drawing/2014/main" id="{BB23B0DA-BD9B-3346-B7F5-CE82125BC54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13350" y="1164155"/>
            <a:ext cx="5174361" cy="3449574"/>
          </a:xfrm>
          <a:prstGeom prst="rect">
            <a:avLst/>
          </a:prstGeom>
        </p:spPr>
      </p:pic>
    </p:spTree>
    <p:extLst>
      <p:ext uri="{BB962C8B-B14F-4D97-AF65-F5344CB8AC3E}">
        <p14:creationId xmlns:p14="http://schemas.microsoft.com/office/powerpoint/2010/main" val="408530202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69F7D71-CE24-0149-9CC3-4F980A12A1E2}"/>
              </a:ext>
            </a:extLst>
          </p:cNvPr>
          <p:cNvSpPr>
            <a:spLocks noGrp="1"/>
          </p:cNvSpPr>
          <p:nvPr>
            <p:ph idx="1"/>
          </p:nvPr>
        </p:nvSpPr>
        <p:spPr>
          <a:xfrm>
            <a:off x="350201" y="1149765"/>
            <a:ext cx="8439238" cy="3659768"/>
          </a:xfrm>
        </p:spPr>
        <p:txBody>
          <a:bodyPr>
            <a:normAutofit/>
          </a:bodyPr>
          <a:lstStyle/>
          <a:p>
            <a:r>
              <a:rPr lang="en-US" sz="2000" dirty="0"/>
              <a:t>NCSC-cyber security assessments : </a:t>
            </a:r>
            <a:br>
              <a:rPr lang="en-US" sz="2000" dirty="0"/>
            </a:br>
            <a:r>
              <a:rPr lang="en-US" sz="1600" dirty="0">
                <a:hlinkClick r:id="rId3"/>
              </a:rPr>
              <a:t>https://www.ncsc.nl/english/current-topics/Cyber+Security+Assessment+Netherlands</a:t>
            </a:r>
            <a:r>
              <a:rPr lang="en-US" sz="1600" dirty="0"/>
              <a:t> </a:t>
            </a:r>
          </a:p>
          <a:p>
            <a:pPr lvl="1"/>
            <a:r>
              <a:rPr lang="en-US" sz="1600" dirty="0"/>
              <a:t>Various reports: we all suffer from security incidents</a:t>
            </a:r>
          </a:p>
          <a:p>
            <a:r>
              <a:rPr lang="en-US" sz="2000" dirty="0"/>
              <a:t>Annual cost of global cybercrime</a:t>
            </a:r>
          </a:p>
          <a:p>
            <a:pPr lvl="1"/>
            <a:r>
              <a:rPr lang="en-US" sz="1600" dirty="0"/>
              <a:t>Symantec:  $110 billion in 2012</a:t>
            </a:r>
          </a:p>
          <a:p>
            <a:pPr lvl="1"/>
            <a:r>
              <a:rPr lang="en-US" sz="1600" dirty="0"/>
              <a:t>McAfee: $ 600 billion in 2017   </a:t>
            </a:r>
            <a:r>
              <a:rPr lang="en-US" sz="1600" dirty="0">
                <a:hlinkClick r:id="rId4"/>
              </a:rPr>
              <a:t>https://www.mcafee.com/enterprise/en-us/assets/reports/restricted/rp-economic-impact-cybercrime.pdf</a:t>
            </a:r>
            <a:r>
              <a:rPr lang="en-US" sz="1600" dirty="0"/>
              <a:t> </a:t>
            </a:r>
          </a:p>
          <a:p>
            <a:pPr lvl="1"/>
            <a:r>
              <a:rPr lang="en-US" sz="1600" dirty="0"/>
              <a:t>Forbes: expected to reach $ 2 trillion by 2019   </a:t>
            </a:r>
            <a:r>
              <a:rPr lang="en-US" sz="1600" dirty="0">
                <a:hlinkClick r:id="rId5"/>
              </a:rPr>
              <a:t>https://www.forbes.com/sites/stevemorgan/2016/01/17/cyber-crime-costs-projected-to-reach-2-trillion-by-2019/#6b99128b3a91</a:t>
            </a:r>
            <a:r>
              <a:rPr lang="en-US" sz="1600" dirty="0"/>
              <a:t> </a:t>
            </a:r>
          </a:p>
          <a:p>
            <a:r>
              <a:rPr lang="en-US" sz="2000" dirty="0"/>
              <a:t>“Insider Threats as the Main Security Threat in 2017” </a:t>
            </a:r>
            <a:r>
              <a:rPr lang="en-US" sz="2000" dirty="0">
                <a:hlinkClick r:id="rId6"/>
              </a:rPr>
              <a:t>https://www.tripwire.com/state-of-security/security-data-protection/insider-threats-main-security-threat-2017/</a:t>
            </a:r>
            <a:r>
              <a:rPr lang="en-US" sz="2000" dirty="0"/>
              <a:t> </a:t>
            </a:r>
          </a:p>
        </p:txBody>
      </p:sp>
      <p:sp>
        <p:nvSpPr>
          <p:cNvPr id="3" name="Slide Number Placeholder 2">
            <a:extLst>
              <a:ext uri="{FF2B5EF4-FFF2-40B4-BE49-F238E27FC236}">
                <a16:creationId xmlns:a16="http://schemas.microsoft.com/office/drawing/2014/main" id="{5234E0C8-2901-9C44-AE09-07B9374CF656}"/>
              </a:ext>
            </a:extLst>
          </p:cNvPr>
          <p:cNvSpPr>
            <a:spLocks noGrp="1"/>
          </p:cNvSpPr>
          <p:nvPr>
            <p:ph type="sldNum" sz="quarter" idx="4"/>
          </p:nvPr>
        </p:nvSpPr>
        <p:spPr/>
        <p:txBody>
          <a:bodyPr/>
          <a:lstStyle/>
          <a:p>
            <a:fld id="{9E7CA0F2-EE66-4F60-8C00-E0BE38E7AEC5}" type="slidenum">
              <a:rPr lang="en-GB" smtClean="0"/>
              <a:pPr/>
              <a:t>50</a:t>
            </a:fld>
            <a:endParaRPr lang="en-GB" dirty="0"/>
          </a:p>
        </p:txBody>
      </p:sp>
      <p:sp>
        <p:nvSpPr>
          <p:cNvPr id="4" name="Title 3">
            <a:extLst>
              <a:ext uri="{FF2B5EF4-FFF2-40B4-BE49-F238E27FC236}">
                <a16:creationId xmlns:a16="http://schemas.microsoft.com/office/drawing/2014/main" id="{127282F9-68CC-FF41-A6EE-5E6812791803}"/>
              </a:ext>
            </a:extLst>
          </p:cNvPr>
          <p:cNvSpPr>
            <a:spLocks noGrp="1"/>
          </p:cNvSpPr>
          <p:nvPr>
            <p:ph type="title"/>
          </p:nvPr>
        </p:nvSpPr>
        <p:spPr/>
        <p:txBody>
          <a:bodyPr/>
          <a:lstStyle/>
          <a:p>
            <a:r>
              <a:rPr lang="en-GB" dirty="0"/>
              <a:t>Useful References</a:t>
            </a:r>
          </a:p>
        </p:txBody>
      </p:sp>
    </p:spTree>
    <p:extLst>
      <p:ext uri="{BB962C8B-B14F-4D97-AF65-F5344CB8AC3E}">
        <p14:creationId xmlns:p14="http://schemas.microsoft.com/office/powerpoint/2010/main" val="39021965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EB3BE6-2A3B-3145-A279-C7232915C0AF}"/>
              </a:ext>
            </a:extLst>
          </p:cNvPr>
          <p:cNvSpPr>
            <a:spLocks noGrp="1"/>
          </p:cNvSpPr>
          <p:nvPr>
            <p:ph idx="1"/>
          </p:nvPr>
        </p:nvSpPr>
        <p:spPr/>
        <p:txBody>
          <a:bodyPr>
            <a:normAutofit lnSpcReduction="10000"/>
          </a:bodyPr>
          <a:lstStyle/>
          <a:p>
            <a:r>
              <a:rPr lang="en-US" dirty="0"/>
              <a:t>SIM3: </a:t>
            </a:r>
            <a:r>
              <a:rPr lang="en-US" dirty="0">
                <a:hlinkClick r:id="rId2"/>
              </a:rPr>
              <a:t>https://www.trusted-introducer.org/SIM3-Reference-Model.pdf</a:t>
            </a:r>
            <a:r>
              <a:rPr lang="en-US" dirty="0"/>
              <a:t>. </a:t>
            </a:r>
          </a:p>
          <a:p>
            <a:r>
              <a:rPr lang="en-US" dirty="0"/>
              <a:t>RFC2350: </a:t>
            </a:r>
            <a:r>
              <a:rPr lang="en-US" dirty="0">
                <a:hlinkClick r:id="rId3"/>
              </a:rPr>
              <a:t>https://www.ietf.org/rfc/rfc2350.txt</a:t>
            </a:r>
            <a:r>
              <a:rPr lang="en-US" dirty="0"/>
              <a:t>. </a:t>
            </a:r>
          </a:p>
          <a:p>
            <a:r>
              <a:rPr lang="en-US" dirty="0"/>
              <a:t>ENISA CSIRT Maturity: </a:t>
            </a:r>
            <a:r>
              <a:rPr lang="en-US" dirty="0">
                <a:hlinkClick r:id="rId4"/>
              </a:rPr>
              <a:t>https://www.enisa.europa.eu/topics/csirts-in-europe/csirt-capabilities/csirt-maturity/csirt-maturity-self-assessment-survey</a:t>
            </a:r>
            <a:r>
              <a:rPr lang="en-US" dirty="0"/>
              <a:t>. </a:t>
            </a:r>
          </a:p>
          <a:p>
            <a:r>
              <a:rPr lang="en-US" dirty="0"/>
              <a:t>Trusted Introducer Accreditation Package: </a:t>
            </a:r>
            <a:r>
              <a:rPr lang="en-US" dirty="0">
                <a:hlinkClick r:id="rId5"/>
              </a:rPr>
              <a:t>https://www.trusted-introducer.org/invitation-package.pdf</a:t>
            </a:r>
            <a:endParaRPr lang="en-US" dirty="0"/>
          </a:p>
          <a:p>
            <a:r>
              <a:rPr lang="en-US" dirty="0"/>
              <a:t>Permission to Use CERT: </a:t>
            </a:r>
            <a:r>
              <a:rPr lang="en-US" dirty="0">
                <a:hlinkClick r:id="rId6"/>
              </a:rPr>
              <a:t>https://www.sei.cmu.edu/education-outreach/license-sei-materials/authorization-to-use-cert-mark/</a:t>
            </a:r>
            <a:r>
              <a:rPr lang="en-US" dirty="0"/>
              <a:t>.</a:t>
            </a:r>
          </a:p>
          <a:p>
            <a:r>
              <a:rPr lang="en-US" dirty="0"/>
              <a:t>CSIRT Handbook</a:t>
            </a:r>
            <a:r>
              <a:rPr lang="en-US" dirty="0">
                <a:solidFill>
                  <a:srgbClr val="2D6B96"/>
                </a:solidFill>
              </a:rPr>
              <a:t>: </a:t>
            </a:r>
            <a:r>
              <a:rPr lang="en-US" dirty="0">
                <a:solidFill>
                  <a:srgbClr val="2D6B96"/>
                </a:solidFill>
                <a:hlinkClick r:id="rId7">
                  <a:extLst>
                    <a:ext uri="{A12FA001-AC4F-418D-AE19-62706E023703}">
                      <ahyp:hlinkClr xmlns:ahyp="http://schemas.microsoft.com/office/drawing/2018/hyperlinkcolor" val="tx"/>
                    </a:ext>
                  </a:extLst>
                </a:hlinkClick>
              </a:rPr>
              <a:t>https://resources.sei.cmu.edu/asset_files/Handbook/2003_002_001_14102.pdf</a:t>
            </a:r>
            <a:r>
              <a:rPr lang="en-US" dirty="0">
                <a:solidFill>
                  <a:srgbClr val="2D6B96"/>
                </a:solidFill>
              </a:rPr>
              <a:t>. </a:t>
            </a:r>
          </a:p>
          <a:p>
            <a:r>
              <a:rPr lang="en-US" dirty="0"/>
              <a:t>Software Engineering Institute CSIRT Services: </a:t>
            </a:r>
            <a:r>
              <a:rPr lang="en-US" dirty="0">
                <a:hlinkClick r:id="rId8"/>
              </a:rPr>
              <a:t>https://resources.sei.cmu.edu/asset_files/WhitePaper/2002_019_001_53048.pdf</a:t>
            </a:r>
            <a:r>
              <a:rPr lang="en-US" dirty="0"/>
              <a:t>. </a:t>
            </a:r>
          </a:p>
          <a:p>
            <a:pPr marL="0" indent="0">
              <a:buNone/>
            </a:pPr>
            <a:endParaRPr lang="en-US" dirty="0"/>
          </a:p>
          <a:p>
            <a:endParaRPr lang="en-US" dirty="0"/>
          </a:p>
          <a:p>
            <a:endParaRPr lang="en-US" dirty="0"/>
          </a:p>
          <a:p>
            <a:endParaRPr lang="en-US" dirty="0"/>
          </a:p>
        </p:txBody>
      </p:sp>
      <p:sp>
        <p:nvSpPr>
          <p:cNvPr id="3" name="Slide Number Placeholder 2">
            <a:extLst>
              <a:ext uri="{FF2B5EF4-FFF2-40B4-BE49-F238E27FC236}">
                <a16:creationId xmlns:a16="http://schemas.microsoft.com/office/drawing/2014/main" id="{4EA980EF-D7A2-F34D-8E62-E1E2B643AC3F}"/>
              </a:ext>
            </a:extLst>
          </p:cNvPr>
          <p:cNvSpPr>
            <a:spLocks noGrp="1"/>
          </p:cNvSpPr>
          <p:nvPr>
            <p:ph type="sldNum" sz="quarter" idx="4"/>
          </p:nvPr>
        </p:nvSpPr>
        <p:spPr/>
        <p:txBody>
          <a:bodyPr/>
          <a:lstStyle/>
          <a:p>
            <a:fld id="{9E7CA0F2-EE66-4F60-8C00-E0BE38E7AEC5}" type="slidenum">
              <a:rPr lang="en-GB" smtClean="0"/>
              <a:pPr/>
              <a:t>51</a:t>
            </a:fld>
            <a:endParaRPr lang="en-GB" dirty="0"/>
          </a:p>
        </p:txBody>
      </p:sp>
      <p:sp>
        <p:nvSpPr>
          <p:cNvPr id="4" name="Title 3">
            <a:extLst>
              <a:ext uri="{FF2B5EF4-FFF2-40B4-BE49-F238E27FC236}">
                <a16:creationId xmlns:a16="http://schemas.microsoft.com/office/drawing/2014/main" id="{93D29C7D-858A-B34B-A077-A8C27F5D8B56}"/>
              </a:ext>
            </a:extLst>
          </p:cNvPr>
          <p:cNvSpPr>
            <a:spLocks noGrp="1"/>
          </p:cNvSpPr>
          <p:nvPr>
            <p:ph type="title"/>
          </p:nvPr>
        </p:nvSpPr>
        <p:spPr/>
        <p:txBody>
          <a:bodyPr/>
          <a:lstStyle/>
          <a:p>
            <a:r>
              <a:rPr lang="en-US" dirty="0"/>
              <a:t>Reading List (1)</a:t>
            </a:r>
          </a:p>
        </p:txBody>
      </p:sp>
    </p:spTree>
    <p:extLst>
      <p:ext uri="{BB962C8B-B14F-4D97-AF65-F5344CB8AC3E}">
        <p14:creationId xmlns:p14="http://schemas.microsoft.com/office/powerpoint/2010/main" val="6373543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DEC5040-455E-3044-A1F3-47AF25EB2356}"/>
              </a:ext>
            </a:extLst>
          </p:cNvPr>
          <p:cNvSpPr>
            <a:spLocks noGrp="1"/>
          </p:cNvSpPr>
          <p:nvPr>
            <p:ph idx="1"/>
          </p:nvPr>
        </p:nvSpPr>
        <p:spPr/>
        <p:txBody>
          <a:bodyPr/>
          <a:lstStyle/>
          <a:p>
            <a:r>
              <a:rPr lang="en-US" dirty="0">
                <a:solidFill>
                  <a:srgbClr val="0C2C52"/>
                </a:solidFill>
              </a:rPr>
              <a:t>FIRST CSIRT Services Framework : </a:t>
            </a:r>
            <a:r>
              <a:rPr lang="en-US" dirty="0">
                <a:solidFill>
                  <a:srgbClr val="0C2C52"/>
                </a:solidFill>
                <a:hlinkClick r:id="rId2"/>
              </a:rPr>
              <a:t>https://www.first.org/education/csirt_service-framework_v1.1</a:t>
            </a:r>
            <a:r>
              <a:rPr lang="en-US" dirty="0">
                <a:solidFill>
                  <a:srgbClr val="0C2C52"/>
                </a:solidFill>
              </a:rPr>
              <a:t>.  </a:t>
            </a:r>
          </a:p>
          <a:p>
            <a:r>
              <a:rPr lang="en-US" dirty="0">
                <a:solidFill>
                  <a:srgbClr val="0C2C52"/>
                </a:solidFill>
              </a:rPr>
              <a:t>ENISA Reference Incident Classification Taxonomy: </a:t>
            </a:r>
            <a:r>
              <a:rPr lang="en-US" dirty="0">
                <a:solidFill>
                  <a:srgbClr val="0C2C52"/>
                </a:solidFill>
                <a:hlinkClick r:id="rId3"/>
              </a:rPr>
              <a:t>https://www.enisa.europa.eu/publications/reference-incident-classification-taxonomy</a:t>
            </a:r>
            <a:r>
              <a:rPr lang="en-US" dirty="0">
                <a:solidFill>
                  <a:srgbClr val="0C2C52"/>
                </a:solidFill>
              </a:rPr>
              <a:t>. </a:t>
            </a:r>
          </a:p>
          <a:p>
            <a:endParaRPr lang="en-US" dirty="0"/>
          </a:p>
        </p:txBody>
      </p:sp>
      <p:sp>
        <p:nvSpPr>
          <p:cNvPr id="3" name="Slide Number Placeholder 2">
            <a:extLst>
              <a:ext uri="{FF2B5EF4-FFF2-40B4-BE49-F238E27FC236}">
                <a16:creationId xmlns:a16="http://schemas.microsoft.com/office/drawing/2014/main" id="{0B6678DC-1D33-9742-B82A-EE9E66C07AD2}"/>
              </a:ext>
            </a:extLst>
          </p:cNvPr>
          <p:cNvSpPr>
            <a:spLocks noGrp="1"/>
          </p:cNvSpPr>
          <p:nvPr>
            <p:ph type="sldNum" sz="quarter" idx="4"/>
          </p:nvPr>
        </p:nvSpPr>
        <p:spPr/>
        <p:txBody>
          <a:bodyPr/>
          <a:lstStyle/>
          <a:p>
            <a:fld id="{9E7CA0F2-EE66-4F60-8C00-E0BE38E7AEC5}" type="slidenum">
              <a:rPr lang="en-GB" smtClean="0"/>
              <a:pPr/>
              <a:t>52</a:t>
            </a:fld>
            <a:endParaRPr lang="en-GB" dirty="0"/>
          </a:p>
        </p:txBody>
      </p:sp>
      <p:sp>
        <p:nvSpPr>
          <p:cNvPr id="4" name="Title 3">
            <a:extLst>
              <a:ext uri="{FF2B5EF4-FFF2-40B4-BE49-F238E27FC236}">
                <a16:creationId xmlns:a16="http://schemas.microsoft.com/office/drawing/2014/main" id="{691A5B4B-03E5-6A44-8251-5E8C2CE0AE82}"/>
              </a:ext>
            </a:extLst>
          </p:cNvPr>
          <p:cNvSpPr>
            <a:spLocks noGrp="1"/>
          </p:cNvSpPr>
          <p:nvPr>
            <p:ph type="title"/>
          </p:nvPr>
        </p:nvSpPr>
        <p:spPr/>
        <p:txBody>
          <a:bodyPr/>
          <a:lstStyle/>
          <a:p>
            <a:r>
              <a:rPr lang="en-US" dirty="0"/>
              <a:t>Reading List (2)</a:t>
            </a:r>
          </a:p>
        </p:txBody>
      </p:sp>
    </p:spTree>
    <p:extLst>
      <p:ext uri="{BB962C8B-B14F-4D97-AF65-F5344CB8AC3E}">
        <p14:creationId xmlns:p14="http://schemas.microsoft.com/office/powerpoint/2010/main" val="18745723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endParaRPr lang="en-GB" dirty="0"/>
          </a:p>
        </p:txBody>
      </p:sp>
    </p:spTree>
    <p:extLst>
      <p:ext uri="{BB962C8B-B14F-4D97-AF65-F5344CB8AC3E}">
        <p14:creationId xmlns:p14="http://schemas.microsoft.com/office/powerpoint/2010/main" val="1022128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6328ED-9623-5841-8A6B-C052E9787DA0}"/>
              </a:ext>
            </a:extLst>
          </p:cNvPr>
          <p:cNvSpPr>
            <a:spLocks noGrp="1"/>
          </p:cNvSpPr>
          <p:nvPr>
            <p:ph idx="1"/>
          </p:nvPr>
        </p:nvSpPr>
        <p:spPr/>
        <p:txBody>
          <a:bodyPr/>
          <a:lstStyle/>
          <a:p>
            <a:pPr lvl="0"/>
            <a:r>
              <a:rPr lang="en-US" dirty="0"/>
              <a:t>Groups of 4 :</a:t>
            </a:r>
          </a:p>
          <a:p>
            <a:pPr lvl="1"/>
            <a:r>
              <a:rPr lang="en-US" dirty="0"/>
              <a:t>7 minutes discussion </a:t>
            </a:r>
          </a:p>
          <a:p>
            <a:pPr lvl="0"/>
            <a:r>
              <a:rPr lang="en-US" dirty="0"/>
              <a:t>Discuss in plenary</a:t>
            </a:r>
          </a:p>
        </p:txBody>
      </p:sp>
      <p:sp>
        <p:nvSpPr>
          <p:cNvPr id="3" name="Slide Number Placeholder 2">
            <a:extLst>
              <a:ext uri="{FF2B5EF4-FFF2-40B4-BE49-F238E27FC236}">
                <a16:creationId xmlns:a16="http://schemas.microsoft.com/office/drawing/2014/main" id="{8413D967-85F1-B944-A025-2387BFFBA5EF}"/>
              </a:ext>
            </a:extLst>
          </p:cNvPr>
          <p:cNvSpPr>
            <a:spLocks noGrp="1"/>
          </p:cNvSpPr>
          <p:nvPr>
            <p:ph type="sldNum" sz="quarter" idx="4"/>
          </p:nvPr>
        </p:nvSpPr>
        <p:spPr/>
        <p:txBody>
          <a:bodyPr/>
          <a:lstStyle/>
          <a:p>
            <a:fld id="{9E7CA0F2-EE66-4F60-8C00-E0BE38E7AEC5}" type="slidenum">
              <a:rPr lang="en-GB" smtClean="0"/>
              <a:pPr/>
              <a:t>6</a:t>
            </a:fld>
            <a:endParaRPr lang="en-GB" dirty="0"/>
          </a:p>
        </p:txBody>
      </p:sp>
      <p:sp>
        <p:nvSpPr>
          <p:cNvPr id="4" name="Title 3">
            <a:extLst>
              <a:ext uri="{FF2B5EF4-FFF2-40B4-BE49-F238E27FC236}">
                <a16:creationId xmlns:a16="http://schemas.microsoft.com/office/drawing/2014/main" id="{FE379681-1D82-0A43-9BE9-FDE917D44331}"/>
              </a:ext>
            </a:extLst>
          </p:cNvPr>
          <p:cNvSpPr>
            <a:spLocks noGrp="1"/>
          </p:cNvSpPr>
          <p:nvPr>
            <p:ph type="title"/>
          </p:nvPr>
        </p:nvSpPr>
        <p:spPr/>
        <p:txBody>
          <a:bodyPr/>
          <a:lstStyle/>
          <a:p>
            <a:r>
              <a:rPr lang="en-US" dirty="0"/>
              <a:t>What is it you want to protect ?</a:t>
            </a:r>
          </a:p>
        </p:txBody>
      </p:sp>
      <p:sp>
        <p:nvSpPr>
          <p:cNvPr id="8" name="TextBox 7">
            <a:extLst>
              <a:ext uri="{FF2B5EF4-FFF2-40B4-BE49-F238E27FC236}">
                <a16:creationId xmlns:a16="http://schemas.microsoft.com/office/drawing/2014/main" id="{250E0CAF-E12B-C344-955A-A7F6DE7A03FD}"/>
              </a:ext>
            </a:extLst>
          </p:cNvPr>
          <p:cNvSpPr txBox="1"/>
          <p:nvPr/>
        </p:nvSpPr>
        <p:spPr>
          <a:xfrm>
            <a:off x="3358462" y="4857471"/>
            <a:ext cx="2422715" cy="276999"/>
          </a:xfrm>
          <a:prstGeom prst="rect">
            <a:avLst/>
          </a:prstGeom>
          <a:noFill/>
        </p:spPr>
        <p:txBody>
          <a:bodyPr wrap="none" rtlCol="0">
            <a:spAutoFit/>
          </a:bodyPr>
          <a:lstStyle/>
          <a:p>
            <a:pPr algn="ctr"/>
            <a:r>
              <a:rPr lang="en-IE" sz="1200" dirty="0"/>
              <a:t>Photo by </a:t>
            </a:r>
            <a:r>
              <a:rPr lang="en-IE" sz="1200" dirty="0">
                <a:hlinkClick r:id="rId3"/>
              </a:rPr>
              <a:t>Samuel Zeller</a:t>
            </a:r>
            <a:r>
              <a:rPr lang="en-IE" sz="1200" dirty="0"/>
              <a:t> on </a:t>
            </a:r>
            <a:r>
              <a:rPr lang="en-IE" sz="1200" dirty="0">
                <a:hlinkClick r:id="rId4"/>
              </a:rPr>
              <a:t>Unsplash</a:t>
            </a:r>
            <a:endParaRPr lang="en-GB" sz="1050" dirty="0"/>
          </a:p>
        </p:txBody>
      </p:sp>
      <p:pic>
        <p:nvPicPr>
          <p:cNvPr id="12" name="Picture 11">
            <a:extLst>
              <a:ext uri="{FF2B5EF4-FFF2-40B4-BE49-F238E27FC236}">
                <a16:creationId xmlns:a16="http://schemas.microsoft.com/office/drawing/2014/main" id="{93365549-1797-D34E-9644-B3A4AAB9B3F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58462" y="1063500"/>
            <a:ext cx="2432269" cy="3648403"/>
          </a:xfrm>
          <a:prstGeom prst="rect">
            <a:avLst/>
          </a:prstGeom>
        </p:spPr>
      </p:pic>
    </p:spTree>
    <p:extLst>
      <p:ext uri="{BB962C8B-B14F-4D97-AF65-F5344CB8AC3E}">
        <p14:creationId xmlns:p14="http://schemas.microsoft.com/office/powerpoint/2010/main" val="13357100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9283100-424B-3941-964E-6ADFDC29E1D0}"/>
              </a:ext>
            </a:extLst>
          </p:cNvPr>
          <p:cNvSpPr>
            <a:spLocks noGrp="1"/>
          </p:cNvSpPr>
          <p:nvPr>
            <p:ph type="sldNum" sz="quarter" idx="4"/>
          </p:nvPr>
        </p:nvSpPr>
        <p:spPr/>
        <p:txBody>
          <a:bodyPr/>
          <a:lstStyle/>
          <a:p>
            <a:fld id="{9E7CA0F2-EE66-4F60-8C00-E0BE38E7AEC5}" type="slidenum">
              <a:rPr lang="en-GB" smtClean="0"/>
              <a:pPr/>
              <a:t>7</a:t>
            </a:fld>
            <a:endParaRPr lang="en-GB" dirty="0"/>
          </a:p>
        </p:txBody>
      </p:sp>
      <p:sp>
        <p:nvSpPr>
          <p:cNvPr id="4" name="Title 3">
            <a:extLst>
              <a:ext uri="{FF2B5EF4-FFF2-40B4-BE49-F238E27FC236}">
                <a16:creationId xmlns:a16="http://schemas.microsoft.com/office/drawing/2014/main" id="{7072679D-F715-994D-BAF7-9F8AAA546C50}"/>
              </a:ext>
            </a:extLst>
          </p:cNvPr>
          <p:cNvSpPr>
            <a:spLocks noGrp="1"/>
          </p:cNvSpPr>
          <p:nvPr>
            <p:ph type="title"/>
          </p:nvPr>
        </p:nvSpPr>
        <p:spPr/>
        <p:txBody>
          <a:bodyPr/>
          <a:lstStyle/>
          <a:p>
            <a:r>
              <a:rPr lang="en-US" dirty="0"/>
              <a:t>Internet history :</a:t>
            </a:r>
            <a:br>
              <a:rPr lang="en-US" dirty="0"/>
            </a:br>
            <a:r>
              <a:rPr lang="en-US" dirty="0"/>
              <a:t>need for incident management &amp; governance</a:t>
            </a:r>
          </a:p>
        </p:txBody>
      </p:sp>
      <p:grpSp>
        <p:nvGrpSpPr>
          <p:cNvPr id="77" name="Group 76">
            <a:extLst>
              <a:ext uri="{FF2B5EF4-FFF2-40B4-BE49-F238E27FC236}">
                <a16:creationId xmlns:a16="http://schemas.microsoft.com/office/drawing/2014/main" id="{D5537672-6D6B-9146-AAF8-D27B63E89CFF}"/>
              </a:ext>
            </a:extLst>
          </p:cNvPr>
          <p:cNvGrpSpPr>
            <a:grpSpLocks noChangeAspect="1"/>
          </p:cNvGrpSpPr>
          <p:nvPr/>
        </p:nvGrpSpPr>
        <p:grpSpPr>
          <a:xfrm>
            <a:off x="428846" y="-1386610"/>
            <a:ext cx="8641563" cy="6981908"/>
            <a:chOff x="152400" y="-1423088"/>
            <a:chExt cx="9193154" cy="7427563"/>
          </a:xfrm>
        </p:grpSpPr>
        <p:cxnSp>
          <p:nvCxnSpPr>
            <p:cNvPr id="79" name="Shape 356">
              <a:extLst>
                <a:ext uri="{FF2B5EF4-FFF2-40B4-BE49-F238E27FC236}">
                  <a16:creationId xmlns:a16="http://schemas.microsoft.com/office/drawing/2014/main" id="{ED8E2676-EFAB-194A-8DA0-3D8D5738F6E2}"/>
                </a:ext>
              </a:extLst>
            </p:cNvPr>
            <p:cNvCxnSpPr>
              <a:cxnSpLocks/>
            </p:cNvCxnSpPr>
            <p:nvPr/>
          </p:nvCxnSpPr>
          <p:spPr>
            <a:xfrm flipV="1">
              <a:off x="228600" y="5152654"/>
              <a:ext cx="8933067" cy="19855"/>
            </a:xfrm>
            <a:prstGeom prst="straightConnector1">
              <a:avLst/>
            </a:prstGeom>
            <a:noFill/>
            <a:ln w="76200" cap="flat" cmpd="sng">
              <a:solidFill>
                <a:schemeClr val="accent4"/>
              </a:solidFill>
              <a:prstDash val="solid"/>
              <a:round/>
              <a:headEnd type="none" w="med" len="med"/>
              <a:tailEnd type="none" w="med" len="med"/>
            </a:ln>
          </p:spPr>
        </p:cxnSp>
        <p:sp>
          <p:nvSpPr>
            <p:cNvPr id="80" name="Shape 357">
              <a:extLst>
                <a:ext uri="{FF2B5EF4-FFF2-40B4-BE49-F238E27FC236}">
                  <a16:creationId xmlns:a16="http://schemas.microsoft.com/office/drawing/2014/main" id="{B6E39049-CE71-F54A-AEF7-3AE479693E1E}"/>
                </a:ext>
              </a:extLst>
            </p:cNvPr>
            <p:cNvSpPr/>
            <p:nvPr/>
          </p:nvSpPr>
          <p:spPr>
            <a:xfrm>
              <a:off x="152400" y="5046909"/>
              <a:ext cx="230700" cy="230700"/>
            </a:xfrm>
            <a:prstGeom prst="ellipse">
              <a:avLst/>
            </a:prstGeom>
            <a:solidFill>
              <a:srgbClr val="00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81" name="Shape 358">
              <a:extLst>
                <a:ext uri="{FF2B5EF4-FFF2-40B4-BE49-F238E27FC236}">
                  <a16:creationId xmlns:a16="http://schemas.microsoft.com/office/drawing/2014/main" id="{A5EFC190-1720-1A4B-B70F-B6FA8D48F37B}"/>
                </a:ext>
              </a:extLst>
            </p:cNvPr>
            <p:cNvSpPr txBox="1"/>
            <p:nvPr/>
          </p:nvSpPr>
          <p:spPr>
            <a:xfrm rot="18709799">
              <a:off x="503207" y="2033201"/>
              <a:ext cx="7346130"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1988: Morris Worm led to creation of CERT et al.</a:t>
              </a:r>
            </a:p>
          </p:txBody>
        </p:sp>
        <p:sp>
          <p:nvSpPr>
            <p:cNvPr id="82" name="Shape 359">
              <a:extLst>
                <a:ext uri="{FF2B5EF4-FFF2-40B4-BE49-F238E27FC236}">
                  <a16:creationId xmlns:a16="http://schemas.microsoft.com/office/drawing/2014/main" id="{058A39A0-8521-4E44-9E2C-AF4B550DD819}"/>
                </a:ext>
              </a:extLst>
            </p:cNvPr>
            <p:cNvSpPr/>
            <p:nvPr/>
          </p:nvSpPr>
          <p:spPr>
            <a:xfrm>
              <a:off x="1524000" y="5046909"/>
              <a:ext cx="230700" cy="230700"/>
            </a:xfrm>
            <a:prstGeom prst="ellipse">
              <a:avLst/>
            </a:prstGeom>
            <a:solidFill>
              <a:srgbClr val="FF0000"/>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83" name="Shape 360">
              <a:extLst>
                <a:ext uri="{FF2B5EF4-FFF2-40B4-BE49-F238E27FC236}">
                  <a16:creationId xmlns:a16="http://schemas.microsoft.com/office/drawing/2014/main" id="{E9A95607-0636-224E-A462-CB8D39BC94DF}"/>
                </a:ext>
              </a:extLst>
            </p:cNvPr>
            <p:cNvSpPr txBox="1"/>
            <p:nvPr/>
          </p:nvSpPr>
          <p:spPr>
            <a:xfrm rot="18709799">
              <a:off x="75435" y="2060001"/>
              <a:ext cx="7346130"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1984: creation of global DNS</a:t>
              </a:r>
            </a:p>
          </p:txBody>
        </p:sp>
        <p:sp>
          <p:nvSpPr>
            <p:cNvPr id="84" name="Shape 361">
              <a:extLst>
                <a:ext uri="{FF2B5EF4-FFF2-40B4-BE49-F238E27FC236}">
                  <a16:creationId xmlns:a16="http://schemas.microsoft.com/office/drawing/2014/main" id="{9E5ED635-BA1C-4447-AFF7-E60B8DF63F35}"/>
                </a:ext>
              </a:extLst>
            </p:cNvPr>
            <p:cNvSpPr txBox="1"/>
            <p:nvPr/>
          </p:nvSpPr>
          <p:spPr>
            <a:xfrm rot="18709799">
              <a:off x="-892636" y="2024333"/>
              <a:ext cx="7346130"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196X: ARPANET</a:t>
              </a:r>
            </a:p>
          </p:txBody>
        </p:sp>
        <p:sp>
          <p:nvSpPr>
            <p:cNvPr id="85" name="Shape 362">
              <a:extLst>
                <a:ext uri="{FF2B5EF4-FFF2-40B4-BE49-F238E27FC236}">
                  <a16:creationId xmlns:a16="http://schemas.microsoft.com/office/drawing/2014/main" id="{5BFC73C0-4FB7-E749-84A8-73853670901F}"/>
                </a:ext>
              </a:extLst>
            </p:cNvPr>
            <p:cNvSpPr/>
            <p:nvPr/>
          </p:nvSpPr>
          <p:spPr>
            <a:xfrm>
              <a:off x="1143000" y="5046909"/>
              <a:ext cx="230700" cy="230700"/>
            </a:xfrm>
            <a:prstGeom prst="ellipse">
              <a:avLst/>
            </a:prstGeom>
            <a:solidFill>
              <a:srgbClr val="00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86" name="Shape 363">
              <a:extLst>
                <a:ext uri="{FF2B5EF4-FFF2-40B4-BE49-F238E27FC236}">
                  <a16:creationId xmlns:a16="http://schemas.microsoft.com/office/drawing/2014/main" id="{E686D9A0-89A8-8148-B712-D618F4D197F4}"/>
                </a:ext>
              </a:extLst>
            </p:cNvPr>
            <p:cNvSpPr/>
            <p:nvPr/>
          </p:nvSpPr>
          <p:spPr>
            <a:xfrm>
              <a:off x="1828800"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87" name="Shape 364">
              <a:extLst>
                <a:ext uri="{FF2B5EF4-FFF2-40B4-BE49-F238E27FC236}">
                  <a16:creationId xmlns:a16="http://schemas.microsoft.com/office/drawing/2014/main" id="{25E1A002-8CEE-F34A-A366-F491C3AAF17F}"/>
                </a:ext>
              </a:extLst>
            </p:cNvPr>
            <p:cNvSpPr txBox="1"/>
            <p:nvPr/>
          </p:nvSpPr>
          <p:spPr>
            <a:xfrm rot="18709799">
              <a:off x="724765" y="2106037"/>
              <a:ext cx="7346130" cy="287879"/>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1989: FIRST founded</a:t>
              </a:r>
            </a:p>
          </p:txBody>
        </p:sp>
        <p:sp>
          <p:nvSpPr>
            <p:cNvPr id="88" name="Shape 365">
              <a:extLst>
                <a:ext uri="{FF2B5EF4-FFF2-40B4-BE49-F238E27FC236}">
                  <a16:creationId xmlns:a16="http://schemas.microsoft.com/office/drawing/2014/main" id="{7B971929-E830-EE44-B7B7-43165C6195A3}"/>
                </a:ext>
              </a:extLst>
            </p:cNvPr>
            <p:cNvSpPr/>
            <p:nvPr/>
          </p:nvSpPr>
          <p:spPr>
            <a:xfrm>
              <a:off x="2895600"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89" name="Shape 366">
              <a:extLst>
                <a:ext uri="{FF2B5EF4-FFF2-40B4-BE49-F238E27FC236}">
                  <a16:creationId xmlns:a16="http://schemas.microsoft.com/office/drawing/2014/main" id="{9F3677FC-87F1-FB4A-99AC-06CDC82C8F4A}"/>
                </a:ext>
              </a:extLst>
            </p:cNvPr>
            <p:cNvSpPr txBox="1"/>
            <p:nvPr/>
          </p:nvSpPr>
          <p:spPr>
            <a:xfrm rot="18709799">
              <a:off x="1837405" y="2052656"/>
              <a:ext cx="7346130"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1996: Aleph1: “Smashing the Stack for Fun and Profit”</a:t>
              </a:r>
            </a:p>
          </p:txBody>
        </p:sp>
        <p:sp>
          <p:nvSpPr>
            <p:cNvPr id="90" name="Shape 367">
              <a:extLst>
                <a:ext uri="{FF2B5EF4-FFF2-40B4-BE49-F238E27FC236}">
                  <a16:creationId xmlns:a16="http://schemas.microsoft.com/office/drawing/2014/main" id="{5444A3A2-A2AB-8647-90D4-85DDB5E60BA5}"/>
                </a:ext>
              </a:extLst>
            </p:cNvPr>
            <p:cNvSpPr/>
            <p:nvPr/>
          </p:nvSpPr>
          <p:spPr>
            <a:xfrm>
              <a:off x="3733800" y="5046909"/>
              <a:ext cx="230700" cy="230700"/>
            </a:xfrm>
            <a:prstGeom prst="ellipse">
              <a:avLst/>
            </a:prstGeom>
            <a:solidFill>
              <a:srgbClr val="FF0000"/>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91" name="Shape 368">
              <a:extLst>
                <a:ext uri="{FF2B5EF4-FFF2-40B4-BE49-F238E27FC236}">
                  <a16:creationId xmlns:a16="http://schemas.microsoft.com/office/drawing/2014/main" id="{14DC40AC-7D0D-6C47-B798-929709326162}"/>
                </a:ext>
              </a:extLst>
            </p:cNvPr>
            <p:cNvSpPr txBox="1"/>
            <p:nvPr/>
          </p:nvSpPr>
          <p:spPr>
            <a:xfrm rot="18709785">
              <a:off x="3027912" y="2856546"/>
              <a:ext cx="5136152"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2000: The Millennium bug</a:t>
              </a:r>
              <a:br>
                <a:rPr lang="en-US" sz="1600" dirty="0">
                  <a:solidFill>
                    <a:schemeClr val="dk1"/>
                  </a:solidFill>
                  <a:latin typeface="Calibri"/>
                  <a:ea typeface="Calibri"/>
                  <a:cs typeface="Calibri"/>
                  <a:sym typeface="Calibri"/>
                </a:rPr>
              </a:br>
              <a:r>
                <a:rPr lang="en-US" sz="1600" dirty="0">
                  <a:solidFill>
                    <a:schemeClr val="dk1"/>
                  </a:solidFill>
                  <a:latin typeface="Calibri"/>
                  <a:ea typeface="Calibri"/>
                  <a:cs typeface="Calibri"/>
                  <a:sym typeface="Calibri"/>
                </a:rPr>
                <a:t>    2000: Burst of Dot-Com Bubble</a:t>
              </a:r>
            </a:p>
          </p:txBody>
        </p:sp>
        <p:sp>
          <p:nvSpPr>
            <p:cNvPr id="92" name="Shape 369">
              <a:extLst>
                <a:ext uri="{FF2B5EF4-FFF2-40B4-BE49-F238E27FC236}">
                  <a16:creationId xmlns:a16="http://schemas.microsoft.com/office/drawing/2014/main" id="{BC2B6FF7-8EEF-A746-82CC-737DC599D056}"/>
                </a:ext>
              </a:extLst>
            </p:cNvPr>
            <p:cNvSpPr/>
            <p:nvPr/>
          </p:nvSpPr>
          <p:spPr>
            <a:xfrm>
              <a:off x="3200400"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93" name="Shape 370">
              <a:extLst>
                <a:ext uri="{FF2B5EF4-FFF2-40B4-BE49-F238E27FC236}">
                  <a16:creationId xmlns:a16="http://schemas.microsoft.com/office/drawing/2014/main" id="{4B79652F-61D1-4142-AC0D-BEFA2A144AB4}"/>
                </a:ext>
              </a:extLst>
            </p:cNvPr>
            <p:cNvSpPr txBox="1"/>
            <p:nvPr/>
          </p:nvSpPr>
          <p:spPr>
            <a:xfrm rot="18709799">
              <a:off x="2160038" y="2089946"/>
              <a:ext cx="7346130"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1998: CSIRT Handbook</a:t>
              </a:r>
            </a:p>
          </p:txBody>
        </p:sp>
        <p:sp>
          <p:nvSpPr>
            <p:cNvPr id="94" name="Shape 371">
              <a:extLst>
                <a:ext uri="{FF2B5EF4-FFF2-40B4-BE49-F238E27FC236}">
                  <a16:creationId xmlns:a16="http://schemas.microsoft.com/office/drawing/2014/main" id="{4789CCC2-3526-B049-9924-40C32AD8DDF5}"/>
                </a:ext>
              </a:extLst>
            </p:cNvPr>
            <p:cNvSpPr/>
            <p:nvPr/>
          </p:nvSpPr>
          <p:spPr>
            <a:xfrm>
              <a:off x="6486990" y="5046909"/>
              <a:ext cx="230700" cy="230700"/>
            </a:xfrm>
            <a:prstGeom prst="ellipse">
              <a:avLst/>
            </a:prstGeom>
            <a:solidFill>
              <a:srgbClr val="FF0000"/>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95" name="Shape 372">
              <a:extLst>
                <a:ext uri="{FF2B5EF4-FFF2-40B4-BE49-F238E27FC236}">
                  <a16:creationId xmlns:a16="http://schemas.microsoft.com/office/drawing/2014/main" id="{AA2AA662-935A-B242-92D7-A31F05CB97BF}"/>
                </a:ext>
              </a:extLst>
            </p:cNvPr>
            <p:cNvSpPr txBox="1"/>
            <p:nvPr/>
          </p:nvSpPr>
          <p:spPr>
            <a:xfrm rot="18709799">
              <a:off x="3445935" y="2084388"/>
              <a:ext cx="7346130" cy="336959"/>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2001: TF-CSIRT started &amp; Budapest Convention signed</a:t>
              </a:r>
            </a:p>
          </p:txBody>
        </p:sp>
        <p:sp>
          <p:nvSpPr>
            <p:cNvPr id="96" name="Shape 373">
              <a:extLst>
                <a:ext uri="{FF2B5EF4-FFF2-40B4-BE49-F238E27FC236}">
                  <a16:creationId xmlns:a16="http://schemas.microsoft.com/office/drawing/2014/main" id="{08538C72-AABC-2140-99EB-10EF4323E4D5}"/>
                </a:ext>
              </a:extLst>
            </p:cNvPr>
            <p:cNvSpPr txBox="1"/>
            <p:nvPr/>
          </p:nvSpPr>
          <p:spPr>
            <a:xfrm rot="18709916">
              <a:off x="5055812" y="3510986"/>
              <a:ext cx="3439250" cy="367777"/>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2005: IGF</a:t>
              </a:r>
            </a:p>
          </p:txBody>
        </p:sp>
        <p:sp>
          <p:nvSpPr>
            <p:cNvPr id="97" name="Shape 374">
              <a:extLst>
                <a:ext uri="{FF2B5EF4-FFF2-40B4-BE49-F238E27FC236}">
                  <a16:creationId xmlns:a16="http://schemas.microsoft.com/office/drawing/2014/main" id="{5AB813A9-C6BD-344D-97CE-1E59B81C3D3B}"/>
                </a:ext>
              </a:extLst>
            </p:cNvPr>
            <p:cNvSpPr txBox="1"/>
            <p:nvPr/>
          </p:nvSpPr>
          <p:spPr>
            <a:xfrm rot="18709814">
              <a:off x="6248194" y="4012879"/>
              <a:ext cx="2075493" cy="276194"/>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2011: </a:t>
              </a:r>
              <a:r>
                <a:rPr lang="en-US" sz="1600" dirty="0" err="1">
                  <a:solidFill>
                    <a:schemeClr val="dk1"/>
                  </a:solidFill>
                  <a:latin typeface="Calibri"/>
                  <a:ea typeface="Calibri"/>
                  <a:cs typeface="Calibri"/>
                  <a:sym typeface="Calibri"/>
                </a:rPr>
                <a:t>Diginotar</a:t>
              </a:r>
              <a:endParaRPr lang="en-US" sz="1600" dirty="0">
                <a:solidFill>
                  <a:schemeClr val="dk1"/>
                </a:solidFill>
                <a:latin typeface="Calibri"/>
                <a:ea typeface="Calibri"/>
                <a:cs typeface="Calibri"/>
                <a:sym typeface="Calibri"/>
              </a:endParaRPr>
            </a:p>
          </p:txBody>
        </p:sp>
        <p:sp>
          <p:nvSpPr>
            <p:cNvPr id="98" name="Shape 375">
              <a:extLst>
                <a:ext uri="{FF2B5EF4-FFF2-40B4-BE49-F238E27FC236}">
                  <a16:creationId xmlns:a16="http://schemas.microsoft.com/office/drawing/2014/main" id="{E67982C3-1FA4-8A41-94A7-6AB548F77849}"/>
                </a:ext>
              </a:extLst>
            </p:cNvPr>
            <p:cNvSpPr/>
            <p:nvPr/>
          </p:nvSpPr>
          <p:spPr>
            <a:xfrm>
              <a:off x="7848600" y="5046909"/>
              <a:ext cx="230700" cy="230700"/>
            </a:xfrm>
            <a:prstGeom prst="ellipse">
              <a:avLst/>
            </a:prstGeom>
            <a:solidFill>
              <a:srgbClr val="FF0000"/>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0" name="Shape 377">
              <a:extLst>
                <a:ext uri="{FF2B5EF4-FFF2-40B4-BE49-F238E27FC236}">
                  <a16:creationId xmlns:a16="http://schemas.microsoft.com/office/drawing/2014/main" id="{1CCADC5A-9A0C-7E4E-981E-4277E8499B24}"/>
                </a:ext>
              </a:extLst>
            </p:cNvPr>
            <p:cNvSpPr/>
            <p:nvPr/>
          </p:nvSpPr>
          <p:spPr>
            <a:xfrm>
              <a:off x="3962400"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1" name="Shape 378">
              <a:extLst>
                <a:ext uri="{FF2B5EF4-FFF2-40B4-BE49-F238E27FC236}">
                  <a16:creationId xmlns:a16="http://schemas.microsoft.com/office/drawing/2014/main" id="{0FA3ABE5-90F4-2B49-9B46-723280349581}"/>
                </a:ext>
              </a:extLst>
            </p:cNvPr>
            <p:cNvSpPr/>
            <p:nvPr/>
          </p:nvSpPr>
          <p:spPr>
            <a:xfrm>
              <a:off x="4572000"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2" name="Shape 379">
              <a:extLst>
                <a:ext uri="{FF2B5EF4-FFF2-40B4-BE49-F238E27FC236}">
                  <a16:creationId xmlns:a16="http://schemas.microsoft.com/office/drawing/2014/main" id="{04C60751-E119-484F-9E86-F2FEE2D18F68}"/>
                </a:ext>
              </a:extLst>
            </p:cNvPr>
            <p:cNvSpPr/>
            <p:nvPr/>
          </p:nvSpPr>
          <p:spPr>
            <a:xfrm>
              <a:off x="5181600"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3" name="Shape 380">
              <a:extLst>
                <a:ext uri="{FF2B5EF4-FFF2-40B4-BE49-F238E27FC236}">
                  <a16:creationId xmlns:a16="http://schemas.microsoft.com/office/drawing/2014/main" id="{4F7F0C88-4486-0E4D-93EA-83C17A284D92}"/>
                </a:ext>
              </a:extLst>
            </p:cNvPr>
            <p:cNvSpPr txBox="1"/>
            <p:nvPr/>
          </p:nvSpPr>
          <p:spPr>
            <a:xfrm rot="18709799">
              <a:off x="4055535" y="2084388"/>
              <a:ext cx="7346130" cy="336959"/>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2003: World Summit on the Information Society</a:t>
              </a:r>
            </a:p>
          </p:txBody>
        </p:sp>
        <p:sp>
          <p:nvSpPr>
            <p:cNvPr id="104" name="Shape 381">
              <a:extLst>
                <a:ext uri="{FF2B5EF4-FFF2-40B4-BE49-F238E27FC236}">
                  <a16:creationId xmlns:a16="http://schemas.microsoft.com/office/drawing/2014/main" id="{4EF9EBD4-77B8-6948-8F34-E5D0B97C44DB}"/>
                </a:ext>
              </a:extLst>
            </p:cNvPr>
            <p:cNvSpPr/>
            <p:nvPr/>
          </p:nvSpPr>
          <p:spPr>
            <a:xfrm>
              <a:off x="6858000"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5" name="Shape 382">
              <a:extLst>
                <a:ext uri="{FF2B5EF4-FFF2-40B4-BE49-F238E27FC236}">
                  <a16:creationId xmlns:a16="http://schemas.microsoft.com/office/drawing/2014/main" id="{AA3A766F-3BB8-8049-9F08-789BEAB1FEC9}"/>
                </a:ext>
              </a:extLst>
            </p:cNvPr>
            <p:cNvSpPr/>
            <p:nvPr/>
          </p:nvSpPr>
          <p:spPr>
            <a:xfrm>
              <a:off x="7391400"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6" name="Shape 383">
              <a:extLst>
                <a:ext uri="{FF2B5EF4-FFF2-40B4-BE49-F238E27FC236}">
                  <a16:creationId xmlns:a16="http://schemas.microsoft.com/office/drawing/2014/main" id="{4A906AC4-54BB-BC41-9228-C9D3097F57AA}"/>
                </a:ext>
              </a:extLst>
            </p:cNvPr>
            <p:cNvSpPr/>
            <p:nvPr/>
          </p:nvSpPr>
          <p:spPr>
            <a:xfrm>
              <a:off x="5565100"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7" name="Shape 384">
              <a:extLst>
                <a:ext uri="{FF2B5EF4-FFF2-40B4-BE49-F238E27FC236}">
                  <a16:creationId xmlns:a16="http://schemas.microsoft.com/office/drawing/2014/main" id="{BCF305AB-A359-D74D-9C05-F22FEED8EB12}"/>
                </a:ext>
              </a:extLst>
            </p:cNvPr>
            <p:cNvSpPr txBox="1"/>
            <p:nvPr/>
          </p:nvSpPr>
          <p:spPr>
            <a:xfrm rot="18709916">
              <a:off x="6959932" y="3491531"/>
              <a:ext cx="3439250" cy="367777"/>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2015: GFCE</a:t>
              </a:r>
            </a:p>
          </p:txBody>
        </p:sp>
        <p:sp>
          <p:nvSpPr>
            <p:cNvPr id="108" name="Shape 385">
              <a:extLst>
                <a:ext uri="{FF2B5EF4-FFF2-40B4-BE49-F238E27FC236}">
                  <a16:creationId xmlns:a16="http://schemas.microsoft.com/office/drawing/2014/main" id="{76E773FA-6037-A34D-8E7D-FBCC28F06E04}"/>
                </a:ext>
              </a:extLst>
            </p:cNvPr>
            <p:cNvSpPr txBox="1"/>
            <p:nvPr/>
          </p:nvSpPr>
          <p:spPr>
            <a:xfrm rot="18709916">
              <a:off x="7442041" y="3518410"/>
              <a:ext cx="3439250" cy="367777"/>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2017: 1</a:t>
              </a:r>
              <a:r>
                <a:rPr lang="en-US" sz="1600" baseline="30000" dirty="0">
                  <a:solidFill>
                    <a:schemeClr val="dk1"/>
                  </a:solidFill>
                  <a:latin typeface="Calibri"/>
                  <a:ea typeface="Calibri"/>
                  <a:cs typeface="Calibri"/>
                  <a:sym typeface="Calibri"/>
                </a:rPr>
                <a:t>st</a:t>
              </a:r>
              <a:r>
                <a:rPr lang="en-US" sz="1600" dirty="0">
                  <a:solidFill>
                    <a:schemeClr val="dk1"/>
                  </a:solidFill>
                  <a:latin typeface="Calibri"/>
                  <a:ea typeface="Calibri"/>
                  <a:cs typeface="Calibri"/>
                  <a:sym typeface="Calibri"/>
                </a:rPr>
                <a:t> IoT botnets</a:t>
              </a:r>
            </a:p>
          </p:txBody>
        </p:sp>
        <p:sp>
          <p:nvSpPr>
            <p:cNvPr id="109" name="Shape 383">
              <a:extLst>
                <a:ext uri="{FF2B5EF4-FFF2-40B4-BE49-F238E27FC236}">
                  <a16:creationId xmlns:a16="http://schemas.microsoft.com/office/drawing/2014/main" id="{4C42599D-39C4-4E4D-97E8-863EED8480BA}"/>
                </a:ext>
              </a:extLst>
            </p:cNvPr>
            <p:cNvSpPr/>
            <p:nvPr/>
          </p:nvSpPr>
          <p:spPr>
            <a:xfrm>
              <a:off x="5897380" y="50494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0" name="Shape 373">
              <a:extLst>
                <a:ext uri="{FF2B5EF4-FFF2-40B4-BE49-F238E27FC236}">
                  <a16:creationId xmlns:a16="http://schemas.microsoft.com/office/drawing/2014/main" id="{38105F35-5642-4640-AE4F-A6E5B88725F3}"/>
                </a:ext>
              </a:extLst>
            </p:cNvPr>
            <p:cNvSpPr txBox="1"/>
            <p:nvPr/>
          </p:nvSpPr>
          <p:spPr>
            <a:xfrm rot="18709916">
              <a:off x="5332597" y="3509021"/>
              <a:ext cx="3439250" cy="367777"/>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2007: Cyber attack on Estonia</a:t>
              </a:r>
            </a:p>
          </p:txBody>
        </p:sp>
        <p:sp>
          <p:nvSpPr>
            <p:cNvPr id="111" name="Shape 371">
              <a:extLst>
                <a:ext uri="{FF2B5EF4-FFF2-40B4-BE49-F238E27FC236}">
                  <a16:creationId xmlns:a16="http://schemas.microsoft.com/office/drawing/2014/main" id="{6288AD86-5252-D946-AC79-09B8EC64BCB9}"/>
                </a:ext>
              </a:extLst>
            </p:cNvPr>
            <p:cNvSpPr/>
            <p:nvPr/>
          </p:nvSpPr>
          <p:spPr>
            <a:xfrm>
              <a:off x="6204679" y="5049409"/>
              <a:ext cx="230700" cy="230700"/>
            </a:xfrm>
            <a:prstGeom prst="ellipse">
              <a:avLst/>
            </a:prstGeom>
            <a:solidFill>
              <a:srgbClr val="FF0000"/>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2" name="Shape 374">
              <a:extLst>
                <a:ext uri="{FF2B5EF4-FFF2-40B4-BE49-F238E27FC236}">
                  <a16:creationId xmlns:a16="http://schemas.microsoft.com/office/drawing/2014/main" id="{150FFF18-3094-0149-81FD-8BDD8CF25916}"/>
                </a:ext>
              </a:extLst>
            </p:cNvPr>
            <p:cNvSpPr txBox="1"/>
            <p:nvPr/>
          </p:nvSpPr>
          <p:spPr>
            <a:xfrm rot="18709814">
              <a:off x="5926742" y="3998478"/>
              <a:ext cx="2075493" cy="276194"/>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2010: Stuxnet</a:t>
              </a:r>
            </a:p>
          </p:txBody>
        </p:sp>
      </p:grpSp>
      <p:sp>
        <p:nvSpPr>
          <p:cNvPr id="113" name="Rectangle 112">
            <a:extLst>
              <a:ext uri="{FF2B5EF4-FFF2-40B4-BE49-F238E27FC236}">
                <a16:creationId xmlns:a16="http://schemas.microsoft.com/office/drawing/2014/main" id="{F25F2616-1C85-AE42-81CD-D2F06D3AC80D}"/>
              </a:ext>
            </a:extLst>
          </p:cNvPr>
          <p:cNvSpPr/>
          <p:nvPr/>
        </p:nvSpPr>
        <p:spPr>
          <a:xfrm>
            <a:off x="3552353" y="4861273"/>
            <a:ext cx="1661865" cy="276999"/>
          </a:xfrm>
          <a:prstGeom prst="rect">
            <a:avLst/>
          </a:prstGeom>
        </p:spPr>
        <p:txBody>
          <a:bodyPr wrap="none">
            <a:spAutoFit/>
          </a:bodyPr>
          <a:lstStyle/>
          <a:p>
            <a:pPr algn="ctr"/>
            <a:r>
              <a:rPr lang="en-IE" sz="1200" dirty="0"/>
              <a:t>Timeline courtesy FIRST</a:t>
            </a:r>
            <a:endParaRPr lang="en-GB" sz="1050" dirty="0"/>
          </a:p>
        </p:txBody>
      </p:sp>
      <p:sp>
        <p:nvSpPr>
          <p:cNvPr id="114" name="Shape 376">
            <a:extLst>
              <a:ext uri="{FF2B5EF4-FFF2-40B4-BE49-F238E27FC236}">
                <a16:creationId xmlns:a16="http://schemas.microsoft.com/office/drawing/2014/main" id="{4ADBC02F-E155-A941-9C78-398DA05653C0}"/>
              </a:ext>
            </a:extLst>
          </p:cNvPr>
          <p:cNvSpPr txBox="1"/>
          <p:nvPr/>
        </p:nvSpPr>
        <p:spPr>
          <a:xfrm rot="18709722">
            <a:off x="6340090" y="3082894"/>
            <a:ext cx="3585804" cy="453952"/>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2012: WCIT-12  in Dubai (governance)</a:t>
            </a:r>
          </a:p>
        </p:txBody>
      </p:sp>
      <p:sp>
        <p:nvSpPr>
          <p:cNvPr id="117" name="Shape 378">
            <a:extLst>
              <a:ext uri="{FF2B5EF4-FFF2-40B4-BE49-F238E27FC236}">
                <a16:creationId xmlns:a16="http://schemas.microsoft.com/office/drawing/2014/main" id="{2BD8A96C-AF43-4249-8BC2-892622BA2DDD}"/>
              </a:ext>
            </a:extLst>
          </p:cNvPr>
          <p:cNvSpPr/>
          <p:nvPr/>
        </p:nvSpPr>
        <p:spPr>
          <a:xfrm>
            <a:off x="2596425" y="4705559"/>
            <a:ext cx="216858" cy="216858"/>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8" name="Shape 364">
            <a:extLst>
              <a:ext uri="{FF2B5EF4-FFF2-40B4-BE49-F238E27FC236}">
                <a16:creationId xmlns:a16="http://schemas.microsoft.com/office/drawing/2014/main" id="{43476848-C550-9B4D-B20B-DC57577847F8}"/>
              </a:ext>
            </a:extLst>
          </p:cNvPr>
          <p:cNvSpPr txBox="1"/>
          <p:nvPr/>
        </p:nvSpPr>
        <p:spPr>
          <a:xfrm rot="18709799">
            <a:off x="1521605" y="1936862"/>
            <a:ext cx="6905362" cy="270606"/>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1993: start of collaboration of teams in Europe</a:t>
            </a:r>
          </a:p>
        </p:txBody>
      </p:sp>
    </p:spTree>
    <p:extLst>
      <p:ext uri="{BB962C8B-B14F-4D97-AF65-F5344CB8AC3E}">
        <p14:creationId xmlns:p14="http://schemas.microsoft.com/office/powerpoint/2010/main" val="154692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BEC2947-C763-214B-9078-4C9AD6898E0B}"/>
              </a:ext>
            </a:extLst>
          </p:cNvPr>
          <p:cNvSpPr>
            <a:spLocks noGrp="1"/>
          </p:cNvSpPr>
          <p:nvPr>
            <p:ph idx="1"/>
          </p:nvPr>
        </p:nvSpPr>
        <p:spPr>
          <a:xfrm>
            <a:off x="350201" y="1149764"/>
            <a:ext cx="8439238" cy="3934405"/>
          </a:xfrm>
        </p:spPr>
        <p:txBody>
          <a:bodyPr>
            <a:normAutofit/>
          </a:bodyPr>
          <a:lstStyle/>
          <a:p>
            <a:r>
              <a:rPr lang="en-US" dirty="0"/>
              <a:t>Can you choose not to deal with security incidents ?</a:t>
            </a:r>
          </a:p>
          <a:p>
            <a:r>
              <a:rPr lang="en-US" dirty="0"/>
              <a:t>Do you like to react more than to prevent ? Do you just love to fight fire ?</a:t>
            </a:r>
          </a:p>
          <a:p>
            <a:r>
              <a:rPr lang="en-US" dirty="0"/>
              <a:t>So do you agree that incident </a:t>
            </a:r>
            <a:r>
              <a:rPr lang="en-US" b="1" dirty="0"/>
              <a:t>management</a:t>
            </a:r>
            <a:r>
              <a:rPr lang="en-US" dirty="0"/>
              <a:t> is the way to go </a:t>
            </a:r>
          </a:p>
          <a:p>
            <a:r>
              <a:rPr lang="en-US" dirty="0"/>
              <a:t>We refer to ourselves in that community as “CSIRTs“: would you prefer to use a term no one understands ?</a:t>
            </a:r>
          </a:p>
          <a:p>
            <a:endParaRPr lang="en-US" sz="1000" dirty="0"/>
          </a:p>
          <a:p>
            <a:pPr>
              <a:buFont typeface="Wingdings" pitchFamily="2" charset="2"/>
              <a:buChar char="è"/>
            </a:pPr>
            <a:r>
              <a:rPr lang="en-US" b="1" dirty="0">
                <a:sym typeface="Wingdings" pitchFamily="2" charset="2"/>
              </a:rPr>
              <a:t> You need a CSIRT capability to manage incidents</a:t>
            </a:r>
          </a:p>
          <a:p>
            <a:pPr>
              <a:buFont typeface="Wingdings" pitchFamily="2" charset="2"/>
              <a:buChar char="è"/>
            </a:pPr>
            <a:endParaRPr lang="en-US" sz="1000" dirty="0"/>
          </a:p>
          <a:p>
            <a:pPr marL="0" indent="0">
              <a:buNone/>
            </a:pPr>
            <a:r>
              <a:rPr lang="en-US" dirty="0"/>
              <a:t>This module is there to help you :</a:t>
            </a:r>
          </a:p>
          <a:p>
            <a:r>
              <a:rPr lang="en-US" dirty="0"/>
              <a:t>make your CSIRT fit your local needs</a:t>
            </a:r>
          </a:p>
          <a:p>
            <a:r>
              <a:rPr lang="en-US" dirty="0"/>
              <a:t>make your team more effective</a:t>
            </a:r>
          </a:p>
        </p:txBody>
      </p:sp>
      <p:sp>
        <p:nvSpPr>
          <p:cNvPr id="3" name="Slide Number Placeholder 2">
            <a:extLst>
              <a:ext uri="{FF2B5EF4-FFF2-40B4-BE49-F238E27FC236}">
                <a16:creationId xmlns:a16="http://schemas.microsoft.com/office/drawing/2014/main" id="{BD13084F-D443-3C4C-8F09-741F3D6DCA97}"/>
              </a:ext>
            </a:extLst>
          </p:cNvPr>
          <p:cNvSpPr>
            <a:spLocks noGrp="1"/>
          </p:cNvSpPr>
          <p:nvPr>
            <p:ph type="sldNum" sz="quarter" idx="4"/>
          </p:nvPr>
        </p:nvSpPr>
        <p:spPr/>
        <p:txBody>
          <a:bodyPr/>
          <a:lstStyle/>
          <a:p>
            <a:fld id="{9E7CA0F2-EE66-4F60-8C00-E0BE38E7AEC5}" type="slidenum">
              <a:rPr lang="en-GB" smtClean="0"/>
              <a:pPr/>
              <a:t>8</a:t>
            </a:fld>
            <a:endParaRPr lang="en-GB" dirty="0"/>
          </a:p>
        </p:txBody>
      </p:sp>
      <p:sp>
        <p:nvSpPr>
          <p:cNvPr id="4" name="Title 3">
            <a:extLst>
              <a:ext uri="{FF2B5EF4-FFF2-40B4-BE49-F238E27FC236}">
                <a16:creationId xmlns:a16="http://schemas.microsoft.com/office/drawing/2014/main" id="{C02D76CE-A0B1-2544-BE6B-E5D2C8817856}"/>
              </a:ext>
            </a:extLst>
          </p:cNvPr>
          <p:cNvSpPr>
            <a:spLocks noGrp="1"/>
          </p:cNvSpPr>
          <p:nvPr>
            <p:ph type="title"/>
          </p:nvPr>
        </p:nvSpPr>
        <p:spPr/>
        <p:txBody>
          <a:bodyPr/>
          <a:lstStyle/>
          <a:p>
            <a:r>
              <a:rPr lang="en-GB" dirty="0"/>
              <a:t>Do you have a choice ?</a:t>
            </a:r>
          </a:p>
        </p:txBody>
      </p:sp>
    </p:spTree>
    <p:extLst>
      <p:ext uri="{BB962C8B-B14F-4D97-AF65-F5344CB8AC3E}">
        <p14:creationId xmlns:p14="http://schemas.microsoft.com/office/powerpoint/2010/main" val="2456004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EB5B027-41FE-E143-A38C-36010316366C}"/>
              </a:ext>
            </a:extLst>
          </p:cNvPr>
          <p:cNvSpPr>
            <a:spLocks noGrp="1"/>
          </p:cNvSpPr>
          <p:nvPr>
            <p:ph idx="1"/>
          </p:nvPr>
        </p:nvSpPr>
        <p:spPr/>
        <p:txBody>
          <a:bodyPr/>
          <a:lstStyle/>
          <a:p>
            <a:pPr marL="0" indent="0">
              <a:buNone/>
            </a:pPr>
            <a:r>
              <a:rPr lang="en-GB" dirty="0"/>
              <a:t>To organise incident management in the </a:t>
            </a:r>
            <a:br>
              <a:rPr lang="en-GB" dirty="0"/>
            </a:br>
            <a:r>
              <a:rPr lang="en-GB" dirty="0"/>
              <a:t>CSIRT way means to </a:t>
            </a:r>
            <a:r>
              <a:rPr lang="en-GB" b="1" dirty="0"/>
              <a:t>organise</a:t>
            </a:r>
            <a:r>
              <a:rPr lang="en-GB" dirty="0"/>
              <a:t> :</a:t>
            </a:r>
          </a:p>
          <a:p>
            <a:r>
              <a:rPr lang="en-GB" dirty="0"/>
              <a:t>IM Awareness on all levels</a:t>
            </a:r>
          </a:p>
          <a:p>
            <a:r>
              <a:rPr lang="en-GB" dirty="0"/>
              <a:t>Authority</a:t>
            </a:r>
          </a:p>
          <a:p>
            <a:r>
              <a:rPr lang="en-GB" dirty="0"/>
              <a:t>Escalation</a:t>
            </a:r>
          </a:p>
          <a:p>
            <a:r>
              <a:rPr lang="en-GB" dirty="0"/>
              <a:t>External Contacts (CSIRTs, police, etc.)</a:t>
            </a:r>
          </a:p>
          <a:p>
            <a:endParaRPr lang="en-GB" dirty="0"/>
          </a:p>
        </p:txBody>
      </p:sp>
      <p:sp>
        <p:nvSpPr>
          <p:cNvPr id="3" name="Slide Number Placeholder 2">
            <a:extLst>
              <a:ext uri="{FF2B5EF4-FFF2-40B4-BE49-F238E27FC236}">
                <a16:creationId xmlns:a16="http://schemas.microsoft.com/office/drawing/2014/main" id="{11E319E3-2F0A-C045-A43A-D4027887C3D1}"/>
              </a:ext>
            </a:extLst>
          </p:cNvPr>
          <p:cNvSpPr>
            <a:spLocks noGrp="1"/>
          </p:cNvSpPr>
          <p:nvPr>
            <p:ph type="sldNum" sz="quarter" idx="4"/>
          </p:nvPr>
        </p:nvSpPr>
        <p:spPr/>
        <p:txBody>
          <a:bodyPr/>
          <a:lstStyle/>
          <a:p>
            <a:fld id="{9E7CA0F2-EE66-4F60-8C00-E0BE38E7AEC5}" type="slidenum">
              <a:rPr lang="en-GB" smtClean="0"/>
              <a:pPr/>
              <a:t>9</a:t>
            </a:fld>
            <a:endParaRPr lang="en-GB" dirty="0"/>
          </a:p>
        </p:txBody>
      </p:sp>
      <p:sp>
        <p:nvSpPr>
          <p:cNvPr id="4" name="Title 3">
            <a:extLst>
              <a:ext uri="{FF2B5EF4-FFF2-40B4-BE49-F238E27FC236}">
                <a16:creationId xmlns:a16="http://schemas.microsoft.com/office/drawing/2014/main" id="{3DB27719-B4B4-D84B-BA87-4E501ACD0886}"/>
              </a:ext>
            </a:extLst>
          </p:cNvPr>
          <p:cNvSpPr>
            <a:spLocks noGrp="1"/>
          </p:cNvSpPr>
          <p:nvPr>
            <p:ph type="title"/>
          </p:nvPr>
        </p:nvSpPr>
        <p:spPr/>
        <p:txBody>
          <a:bodyPr/>
          <a:lstStyle/>
          <a:p>
            <a:r>
              <a:rPr lang="en-GB" dirty="0"/>
              <a:t>CSIRT means : to organise incident management</a:t>
            </a:r>
          </a:p>
        </p:txBody>
      </p:sp>
      <p:pic>
        <p:nvPicPr>
          <p:cNvPr id="6" name="Picture 5">
            <a:extLst>
              <a:ext uri="{FF2B5EF4-FFF2-40B4-BE49-F238E27FC236}">
                <a16:creationId xmlns:a16="http://schemas.microsoft.com/office/drawing/2014/main" id="{6A02357B-D9AD-A54B-B846-B884461522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5312" y="1006480"/>
            <a:ext cx="2498314" cy="3747083"/>
          </a:xfrm>
          <a:prstGeom prst="rect">
            <a:avLst/>
          </a:prstGeom>
        </p:spPr>
      </p:pic>
      <p:sp>
        <p:nvSpPr>
          <p:cNvPr id="7" name="TextBox 6">
            <a:extLst>
              <a:ext uri="{FF2B5EF4-FFF2-40B4-BE49-F238E27FC236}">
                <a16:creationId xmlns:a16="http://schemas.microsoft.com/office/drawing/2014/main" id="{DED513D0-4D6C-EC46-8982-5E4EFF1F75CF}"/>
              </a:ext>
            </a:extLst>
          </p:cNvPr>
          <p:cNvSpPr txBox="1"/>
          <p:nvPr/>
        </p:nvSpPr>
        <p:spPr>
          <a:xfrm>
            <a:off x="5925312" y="4840790"/>
            <a:ext cx="2498313" cy="276999"/>
          </a:xfrm>
          <a:prstGeom prst="rect">
            <a:avLst/>
          </a:prstGeom>
          <a:noFill/>
        </p:spPr>
        <p:txBody>
          <a:bodyPr wrap="none" rtlCol="0">
            <a:spAutoFit/>
          </a:bodyPr>
          <a:lstStyle/>
          <a:p>
            <a:pPr algn="ctr"/>
            <a:r>
              <a:rPr lang="en-IE" sz="1200" dirty="0"/>
              <a:t>Photo by </a:t>
            </a:r>
            <a:r>
              <a:rPr lang="en-IE" sz="1200" dirty="0">
                <a:hlinkClick r:id="rId4"/>
              </a:rPr>
              <a:t>Josh Calabrese</a:t>
            </a:r>
            <a:r>
              <a:rPr lang="en-IE" sz="1200" dirty="0"/>
              <a:t> on </a:t>
            </a:r>
            <a:r>
              <a:rPr lang="en-IE" sz="1200" dirty="0">
                <a:hlinkClick r:id="rId5"/>
              </a:rPr>
              <a:t>Unsplash</a:t>
            </a:r>
            <a:endParaRPr lang="en-GB" sz="1100" dirty="0"/>
          </a:p>
        </p:txBody>
      </p:sp>
      <p:sp>
        <p:nvSpPr>
          <p:cNvPr id="8" name="TextBox 7">
            <a:extLst>
              <a:ext uri="{FF2B5EF4-FFF2-40B4-BE49-F238E27FC236}">
                <a16:creationId xmlns:a16="http://schemas.microsoft.com/office/drawing/2014/main" id="{1814BE85-D1CF-3F4A-A35D-8B4F2F9C7F2E}"/>
              </a:ext>
            </a:extLst>
          </p:cNvPr>
          <p:cNvSpPr txBox="1"/>
          <p:nvPr/>
        </p:nvSpPr>
        <p:spPr>
          <a:xfrm>
            <a:off x="4645152" y="3913632"/>
            <a:ext cx="184731" cy="300082"/>
          </a:xfrm>
          <a:prstGeom prst="rect">
            <a:avLst/>
          </a:prstGeom>
          <a:noFill/>
        </p:spPr>
        <p:txBody>
          <a:bodyPr wrap="none" rtlCol="0">
            <a:spAutoFit/>
          </a:bodyPr>
          <a:lstStyle/>
          <a:p>
            <a:endParaRPr lang="en-GB" dirty="0"/>
          </a:p>
        </p:txBody>
      </p:sp>
    </p:spTree>
    <p:extLst>
      <p:ext uri="{BB962C8B-B14F-4D97-AF65-F5344CB8AC3E}">
        <p14:creationId xmlns:p14="http://schemas.microsoft.com/office/powerpoint/2010/main" val="3530628373"/>
      </p:ext>
    </p:extLst>
  </p:cSld>
  <p:clrMapOvr>
    <a:masterClrMapping/>
  </p:clrMapOvr>
</p:sld>
</file>

<file path=ppt/theme/theme1.xml><?xml version="1.0" encoding="utf-8"?>
<a:theme xmlns:a="http://schemas.openxmlformats.org/drawingml/2006/main" name="GEANT Associatio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_CSIRT_presentation_template" id="{BAE1F2C8-9007-D643-A917-3F531FA67AD0}" vid="{3FA60815-EAB5-2B4B-B484-188C0EDB74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FC14C35B6BD02428EFDFCF6B38DCCFF" ma:contentTypeVersion="3" ma:contentTypeDescription="Create a new document." ma:contentTypeScope="" ma:versionID="cb80918fe4a605eb18370ba55c5d957b">
  <xsd:schema xmlns:xsd="http://www.w3.org/2001/XMLSchema" xmlns:xs="http://www.w3.org/2001/XMLSchema" xmlns:p="http://schemas.microsoft.com/office/2006/metadata/properties" xmlns:ns1="http://schemas.microsoft.com/sharepoint/v3" xmlns:ns2="e7019c98-23ef-46f8-8434-cfd3a3bc7393" targetNamespace="http://schemas.microsoft.com/office/2006/metadata/properties" ma:root="true" ma:fieldsID="19d4d48c21c094bbdb8e7cf95f595ca6" ns1:_="" ns2:_="">
    <xsd:import namespace="http://schemas.microsoft.com/sharepoint/v3"/>
    <xsd:import namespace="e7019c98-23ef-46f8-8434-cfd3a3bc7393"/>
    <xsd:element name="properties">
      <xsd:complexType>
        <xsd:sequence>
          <xsd:element name="documentManagement">
            <xsd:complexType>
              <xsd:all>
                <xsd:element ref="ns1:PublishingStartDate" minOccurs="0"/>
                <xsd:element ref="ns1:PublishingExpirationDate" minOccurs="0"/>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7019c98-23ef-46f8-8434-cfd3a3bc7393" elementFormDefault="qualified">
    <xsd:import namespace="http://schemas.microsoft.com/office/2006/documentManagement/types"/>
    <xsd:import namespace="http://schemas.microsoft.com/office/infopath/2007/PartnerControls"/>
    <xsd:element name="_dlc_DocId" ma:index="11" nillable="true" ma:displayName="Document ID Value" ma:description="The value of the document ID assigned to this item." ma:internalName="_dlc_DocId" ma:readOnly="true">
      <xsd:simpleType>
        <xsd:restriction base="dms:Text"/>
      </xsd:simpleType>
    </xsd:element>
    <xsd:element name="_dlc_DocIdUrl" ma:index="12"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3"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ma:index="10" ma:displayName="Comments"/>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_dlc_DocId xmlns="e7019c98-23ef-46f8-8434-cfd3a3bc7393">GN4PROJ-13-16</_dlc_DocId>
    <_dlc_DocIdUrl xmlns="e7019c98-23ef-46f8-8434-cfd3a3bc7393">
      <Url>https://intranet.geant.org/help-and-support/_layouts/15/DocIdRedir.aspx?ID=GN4PROJ-13-16</Url>
      <Description>GN4PROJ-13-16</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F2E35BE0-4019-4082-B1C6-2E4ACDDEA2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7019c98-23ef-46f8-8434-cfd3a3bc739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2C07721-32FF-48B6-9D36-E09F4CC3A69A}">
  <ds:schemaRefs>
    <ds:schemaRef ds:uri="http://schemas.microsoft.com/sharepoint/v3/contenttype/forms"/>
  </ds:schemaRefs>
</ds:datastoreItem>
</file>

<file path=customXml/itemProps3.xml><?xml version="1.0" encoding="utf-8"?>
<ds:datastoreItem xmlns:ds="http://schemas.openxmlformats.org/officeDocument/2006/customXml" ds:itemID="{59AA3960-760A-4B61-8C8B-DBF90F37C8C8}">
  <ds:schemaRefs>
    <ds:schemaRef ds:uri="http://schemas.microsoft.com/office/infopath/2007/PartnerControls"/>
    <ds:schemaRef ds:uri="http://www.w3.org/XML/1998/namespace"/>
    <ds:schemaRef ds:uri="http://purl.org/dc/terms/"/>
    <ds:schemaRef ds:uri="http://schemas.microsoft.com/office/2006/metadata/properties"/>
    <ds:schemaRef ds:uri="http://purl.org/dc/dcmitype/"/>
    <ds:schemaRef ds:uri="http://schemas.microsoft.com/office/2006/documentManagement/types"/>
    <ds:schemaRef ds:uri="http://purl.org/dc/elements/1.1/"/>
    <ds:schemaRef ds:uri="http://schemas.microsoft.com/sharepoint/v3"/>
    <ds:schemaRef ds:uri="http://schemas.openxmlformats.org/package/2006/metadata/core-properties"/>
    <ds:schemaRef ds:uri="e7019c98-23ef-46f8-8434-cfd3a3bc7393"/>
  </ds:schemaRefs>
</ds:datastoreItem>
</file>

<file path=customXml/itemProps4.xml><?xml version="1.0" encoding="utf-8"?>
<ds:datastoreItem xmlns:ds="http://schemas.openxmlformats.org/officeDocument/2006/customXml" ds:itemID="{754E8D75-8AF6-4906-9862-16846F3CF792}">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GEANT Association</Template>
  <TotalTime>6538</TotalTime>
  <Words>5688</Words>
  <Application>Microsoft Macintosh PowerPoint</Application>
  <PresentationFormat>On-screen Show (16:9)</PresentationFormat>
  <Paragraphs>652</Paragraphs>
  <Slides>53</Slides>
  <Notes>44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53</vt:i4>
      </vt:variant>
    </vt:vector>
  </HeadingPairs>
  <TitlesOfParts>
    <vt:vector size="60" baseType="lpstr">
      <vt:lpstr>-apple-system</vt:lpstr>
      <vt:lpstr>Arial</vt:lpstr>
      <vt:lpstr>Calibri</vt:lpstr>
      <vt:lpstr>SolexMedium</vt:lpstr>
      <vt:lpstr>Times New Roman</vt:lpstr>
      <vt:lpstr>Wingdings</vt:lpstr>
      <vt:lpstr>GEANT Association</vt:lpstr>
      <vt:lpstr>PowerPoint Presentation</vt:lpstr>
      <vt:lpstr>Learning Objectives</vt:lpstr>
      <vt:lpstr>Session Plan </vt:lpstr>
      <vt:lpstr>PowerPoint Presentation</vt:lpstr>
      <vt:lpstr>Let’s get to know each other some more</vt:lpstr>
      <vt:lpstr>What is it you want to protect ?</vt:lpstr>
      <vt:lpstr>Internet history : need for incident management &amp; governance</vt:lpstr>
      <vt:lpstr>Do you have a choice ?</vt:lpstr>
      <vt:lpstr>CSIRT means : to organise incident management</vt:lpstr>
      <vt:lpstr>PowerPoint Presentation</vt:lpstr>
      <vt:lpstr>Starting point #1 :  generic</vt:lpstr>
      <vt:lpstr>Starting point #2 :  terminology</vt:lpstr>
      <vt:lpstr>Starting point #3 : SIM3 </vt:lpstr>
      <vt:lpstr>SIM3 Scores</vt:lpstr>
      <vt:lpstr>Starting point #4 : FIRST services frameworks </vt:lpstr>
      <vt:lpstr>PowerPoint Presentation</vt:lpstr>
      <vt:lpstr>For your CSIRT to make sense you must understand your organisation</vt:lpstr>
      <vt:lpstr>Security Management Cycle</vt:lpstr>
      <vt:lpstr>Organisation of security</vt:lpstr>
      <vt:lpstr>CSIRT as spaceship</vt:lpstr>
      <vt:lpstr>Example: PariSto Bank </vt:lpstr>
      <vt:lpstr>Exercise (30 minutes)</vt:lpstr>
      <vt:lpstr>PowerPoint Presentation</vt:lpstr>
      <vt:lpstr>Mandate: SIM3 O-1</vt:lpstr>
      <vt:lpstr>Constituency: SIM3 O-2 </vt:lpstr>
      <vt:lpstr>Authority: SIM3 O-4</vt:lpstr>
      <vt:lpstr>Responsibility: SIM3 O-4</vt:lpstr>
      <vt:lpstr>Services: SIM3 O-5</vt:lpstr>
      <vt:lpstr>Service cycle</vt:lpstr>
      <vt:lpstr>CSIRT core service(s)</vt:lpstr>
      <vt:lpstr>PSIRT core service</vt:lpstr>
      <vt:lpstr>Service Level Description: SIM3 O-7</vt:lpstr>
      <vt:lpstr>Incident classification: SIM3 O-8 </vt:lpstr>
      <vt:lpstr>National and International Cooperation: SIM3 O-9</vt:lpstr>
      <vt:lpstr>CSIRT charter: SIM3 O-10</vt:lpstr>
      <vt:lpstr>Charter: structure of team</vt:lpstr>
      <vt:lpstr>Charter: place of team in organisation</vt:lpstr>
      <vt:lpstr>Security Policy: SIM3 O-11</vt:lpstr>
      <vt:lpstr>PowerPoint Presentation</vt:lpstr>
      <vt:lpstr>Exercise (20 minutes)</vt:lpstr>
      <vt:lpstr>Code of Conduct: SIM3 H-1</vt:lpstr>
      <vt:lpstr>Personnel Resilience: SIM3 H-2</vt:lpstr>
      <vt:lpstr>Skillset: SIM3 H-3</vt:lpstr>
      <vt:lpstr>Personal development  team development</vt:lpstr>
      <vt:lpstr>Training: SIM3 H-4, H-5 and H-6</vt:lpstr>
      <vt:lpstr>Human communication</vt:lpstr>
      <vt:lpstr>PowerPoint Presentation</vt:lpstr>
      <vt:lpstr>Stay in the picture</vt:lpstr>
      <vt:lpstr>Common sense is vital in incident management</vt:lpstr>
      <vt:lpstr>Useful References</vt:lpstr>
      <vt:lpstr>Reading List (1)</vt:lpstr>
      <vt:lpstr>Reading List (2)</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 Harris</dc:creator>
  <cp:keywords/>
  <dc:description>change to funding information Nov 2015</dc:description>
  <cp:lastModifiedBy>Nicole Harris</cp:lastModifiedBy>
  <cp:revision>110</cp:revision>
  <dcterms:created xsi:type="dcterms:W3CDTF">2018-10-05T14:17:24Z</dcterms:created>
  <dcterms:modified xsi:type="dcterms:W3CDTF">2019-07-26T08:17:27Z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0x010100EFC14C35B6BD02428EFDFCF6B38DCCFF</vt:lpwstr>
  </property>
  <property fmtid="{D5CDD505-2E9C-101B-9397-08002B2CF9AE}" pid="3" name="_dlc_DocIdItemGuid">
    <vt:lpwstr>44859268-e552-4f71-81b4-ca39bd175d99</vt:lpwstr>
  </property>
</Properties>
</file>

<file path=docProps/thumbnail.jpeg>
</file>